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2" r:id="rId5"/>
  </p:sldMasterIdLst>
  <p:notesMasterIdLst>
    <p:notesMasterId r:id="rId57"/>
  </p:notesMasterIdLst>
  <p:handoutMasterIdLst>
    <p:handoutMasterId r:id="rId58"/>
  </p:handoutMasterIdLst>
  <p:sldIdLst>
    <p:sldId id="681" r:id="rId6"/>
    <p:sldId id="873" r:id="rId7"/>
    <p:sldId id="874" r:id="rId8"/>
    <p:sldId id="753" r:id="rId9"/>
    <p:sldId id="880" r:id="rId10"/>
    <p:sldId id="881" r:id="rId11"/>
    <p:sldId id="738" r:id="rId12"/>
    <p:sldId id="731" r:id="rId13"/>
    <p:sldId id="758" r:id="rId14"/>
    <p:sldId id="833" r:id="rId15"/>
    <p:sldId id="700" r:id="rId16"/>
    <p:sldId id="875" r:id="rId17"/>
    <p:sldId id="882" r:id="rId18"/>
    <p:sldId id="888" r:id="rId19"/>
    <p:sldId id="879" r:id="rId20"/>
    <p:sldId id="885" r:id="rId21"/>
    <p:sldId id="886" r:id="rId22"/>
    <p:sldId id="887" r:id="rId23"/>
    <p:sldId id="890" r:id="rId24"/>
    <p:sldId id="889" r:id="rId25"/>
    <p:sldId id="806" r:id="rId26"/>
    <p:sldId id="844" r:id="rId27"/>
    <p:sldId id="759" r:id="rId28"/>
    <p:sldId id="878" r:id="rId29"/>
    <p:sldId id="877" r:id="rId30"/>
    <p:sldId id="696" r:id="rId31"/>
    <p:sldId id="883" r:id="rId32"/>
    <p:sldId id="774" r:id="rId33"/>
    <p:sldId id="760" r:id="rId34"/>
    <p:sldId id="766" r:id="rId35"/>
    <p:sldId id="743" r:id="rId36"/>
    <p:sldId id="773" r:id="rId37"/>
    <p:sldId id="817" r:id="rId38"/>
    <p:sldId id="259" r:id="rId39"/>
    <p:sldId id="764" r:id="rId40"/>
    <p:sldId id="744" r:id="rId41"/>
    <p:sldId id="871" r:id="rId42"/>
    <p:sldId id="872" r:id="rId43"/>
    <p:sldId id="765" r:id="rId44"/>
    <p:sldId id="795" r:id="rId45"/>
    <p:sldId id="745" r:id="rId46"/>
    <p:sldId id="746" r:id="rId47"/>
    <p:sldId id="747" r:id="rId48"/>
    <p:sldId id="749" r:id="rId49"/>
    <p:sldId id="748" r:id="rId50"/>
    <p:sldId id="750" r:id="rId51"/>
    <p:sldId id="751" r:id="rId52"/>
    <p:sldId id="752" r:id="rId53"/>
    <p:sldId id="762" r:id="rId54"/>
    <p:sldId id="813" r:id="rId55"/>
    <p:sldId id="761" r:id="rId5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73"/>
            <p14:sldId id="874"/>
            <p14:sldId id="753"/>
            <p14:sldId id="880"/>
            <p14:sldId id="881"/>
            <p14:sldId id="738"/>
            <p14:sldId id="731"/>
            <p14:sldId id="758"/>
            <p14:sldId id="833"/>
            <p14:sldId id="700"/>
            <p14:sldId id="875"/>
            <p14:sldId id="882"/>
            <p14:sldId id="888"/>
            <p14:sldId id="879"/>
            <p14:sldId id="885"/>
            <p14:sldId id="886"/>
            <p14:sldId id="887"/>
            <p14:sldId id="890"/>
            <p14:sldId id="889"/>
            <p14:sldId id="806"/>
            <p14:sldId id="844"/>
            <p14:sldId id="759"/>
            <p14:sldId id="878"/>
            <p14:sldId id="877"/>
            <p14:sldId id="696"/>
            <p14:sldId id="883"/>
            <p14:sldId id="774"/>
            <p14:sldId id="760"/>
            <p14:sldId id="766"/>
            <p14:sldId id="743"/>
            <p14:sldId id="773"/>
            <p14:sldId id="817"/>
            <p14:sldId id="259"/>
            <p14:sldId id="764"/>
            <p14:sldId id="744"/>
            <p14:sldId id="871"/>
            <p14:sldId id="872"/>
            <p14:sldId id="765"/>
            <p14:sldId id="795"/>
            <p14:sldId id="745"/>
            <p14:sldId id="746"/>
            <p14:sldId id="747"/>
            <p14:sldId id="749"/>
            <p14:sldId id="748"/>
            <p14:sldId id="750"/>
            <p14:sldId id="751"/>
            <p14:sldId id="752"/>
            <p14:sldId id="762"/>
            <p14:sldId id="813"/>
            <p14:sldId id="7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960"/>
    <a:srgbClr val="122D46"/>
    <a:srgbClr val="5A6489"/>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64395" autoAdjust="0"/>
  </p:normalViewPr>
  <p:slideViewPr>
    <p:cSldViewPr snapToGrid="0">
      <p:cViewPr varScale="1">
        <p:scale>
          <a:sx n="73" d="100"/>
          <a:sy n="73" d="100"/>
        </p:scale>
        <p:origin x="1236"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08/11/2022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08/11/2022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fontAlgn="base"/>
            <a:r>
              <a:rPr lang="fr-FR" sz="2800" b="0" i="0" dirty="0">
                <a:solidFill>
                  <a:srgbClr val="242424"/>
                </a:solidFill>
                <a:effectLst/>
                <a:latin typeface="Calibri" panose="020F0502020204030204" pitchFamily="34" charset="0"/>
              </a:rPr>
              <a:t>Au début, objectif de la présentation : mieux comprendre les enjeux de l’IA et l’impact sur notre organisation. </a:t>
            </a:r>
          </a:p>
          <a:p>
            <a:pPr algn="l" rtl="0" fontAlgn="base"/>
            <a:endParaRPr lang="fr-FR" sz="2800" b="0" i="0" dirty="0">
              <a:solidFill>
                <a:srgbClr val="242424"/>
              </a:solidFill>
              <a:effectLst/>
              <a:latin typeface="Calibri" panose="020F0502020204030204" pitchFamily="34" charset="0"/>
            </a:endParaRPr>
          </a:p>
          <a:p>
            <a:pPr algn="l" rtl="0" fontAlgn="base"/>
            <a:r>
              <a:rPr lang="fr-FR" sz="2800" b="0" i="0" dirty="0">
                <a:solidFill>
                  <a:srgbClr val="242424"/>
                </a:solidFill>
                <a:effectLst/>
                <a:latin typeface="Calibri" panose="020F0502020204030204" pitchFamily="34" charset="0"/>
              </a:rPr>
              <a:t>Comprendre globalement que la présentation est là pour expliquer les enjeux de l’Intelligence Artificielle. Moins de focus sur la présentation de ce que tu fais. Faire court et simple.</a:t>
            </a:r>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Ce n’est pas de savoir si on va y allez, mais si on va être capable d’y aller.</a:t>
            </a:r>
          </a:p>
          <a:p>
            <a:endParaRPr lang="fr-FR" dirty="0"/>
          </a:p>
          <a:p>
            <a:r>
              <a:rPr lang="fr-FR" dirty="0"/>
              <a:t>Ce n’est pas les gros contre les petits, mais ce qui on la capacité à allez vite.</a:t>
            </a:r>
          </a:p>
          <a:p>
            <a:endParaRPr lang="fr-FR" dirty="0"/>
          </a:p>
          <a:p>
            <a:r>
              <a:rPr lang="fr-FR" dirty="0"/>
              <a:t>La question c’est a quel vitesse on va y aller ?</a:t>
            </a:r>
          </a:p>
          <a:p>
            <a:endParaRPr lang="fr-FR" dirty="0"/>
          </a:p>
          <a:p>
            <a:endParaRPr lang="fr-FR" dirty="0"/>
          </a:p>
          <a:p>
            <a:r>
              <a:rPr lang="fr-FR" dirty="0"/>
              <a:t>--------------</a:t>
            </a: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Demi-conclusion : la question n’est pas de savoir comment nous allons y aller mais Comment allons être capables d’y aller rapidement ? </a:t>
            </a:r>
            <a:endParaRPr lang="fr-FR" b="0" i="0" dirty="0">
              <a:solidFill>
                <a:srgbClr val="000000"/>
              </a:solidFill>
              <a:effectLst/>
              <a:latin typeface="Segoe UI" panose="020B0502040204020203" pitchFamily="34" charset="0"/>
            </a:endParaRPr>
          </a:p>
          <a:p>
            <a:pPr algn="l" rtl="0" fontAlgn="base"/>
            <a:r>
              <a:rPr lang="fr-FR" sz="1800" b="0" i="1" dirty="0">
                <a:solidFill>
                  <a:srgbClr val="000000"/>
                </a:solidFill>
                <a:effectLst/>
                <a:latin typeface="Calibri" panose="020F0502020204030204" pitchFamily="34" charset="0"/>
              </a:rPr>
              <a:t>Ce n’est pas les plus gros contre les plus petits mais les plus rapides contre les plus lents. </a:t>
            </a:r>
            <a:r>
              <a:rPr lang="fr-FR" sz="1800" b="0" i="1" dirty="0" err="1">
                <a:solidFill>
                  <a:srgbClr val="000000"/>
                </a:solidFill>
                <a:effectLst/>
                <a:latin typeface="Calibri" panose="020F0502020204030204" pitchFamily="34" charset="0"/>
              </a:rPr>
              <a:t>Punchline</a:t>
            </a:r>
            <a:r>
              <a:rPr lang="fr-FR" sz="1800" b="0" i="1" dirty="0">
                <a:solidFill>
                  <a:srgbClr val="000000"/>
                </a:solidFill>
                <a:effectLst/>
                <a:latin typeface="Calibri" panose="020F0502020204030204" pitchFamily="34" charset="0"/>
              </a:rPr>
              <a:t> de Patrick Cohen</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Qu’est qu’on doit changer profondément dans notre organisation ?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Rappelez-vous ! (Rappeler les warnings sur les slides) à quoi va-t-on devoir se préparer ? </a:t>
            </a:r>
            <a:endParaRPr lang="fr-FR" b="0" i="0" dirty="0">
              <a:solidFill>
                <a:srgbClr val="000000"/>
              </a:solidFill>
              <a:effectLst/>
              <a:latin typeface="Segoe UI" panose="020B0502040204020203" pitchFamily="34" charset="0"/>
            </a:endParaRPr>
          </a:p>
          <a:p>
            <a:pPr algn="l" rtl="0" fontAlgn="base"/>
            <a:endParaRPr lang="fr-FR" b="0" i="0" dirty="0">
              <a:solidFill>
                <a:srgbClr val="000000"/>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76529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317064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fontAlgn="base"/>
            <a:r>
              <a:rPr lang="fr-FR" sz="1800" b="1" i="0" dirty="0">
                <a:solidFill>
                  <a:srgbClr val="000000"/>
                </a:solidFill>
                <a:effectLst/>
                <a:latin typeface="Calibri" panose="020F0502020204030204" pitchFamily="34" charset="0"/>
              </a:rPr>
              <a:t>Les compétences de demain dans l’entreprise : </a:t>
            </a:r>
            <a:r>
              <a:rPr lang="fr-FR" sz="1800" b="0" i="0" dirty="0">
                <a:solidFill>
                  <a:srgbClr val="000000"/>
                </a:solidFill>
                <a:effectLst/>
                <a:latin typeface="Calibri" panose="020F0502020204030204" pitchFamily="34" charset="0"/>
              </a:rPr>
              <a:t> </a:t>
            </a:r>
          </a:p>
          <a:p>
            <a:pPr algn="l" rtl="0" fontAlgn="base"/>
            <a:endParaRPr lang="fr-FR" sz="2800"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On a des machines qui vont apprendre à faire des métiers mieux que des humains. </a:t>
            </a:r>
          </a:p>
          <a:p>
            <a:pPr algn="l" rtl="0" fontAlgn="base"/>
            <a:endParaRPr lang="fr-FR" sz="1800" b="0" i="0" dirty="0">
              <a:solidFill>
                <a:srgbClr val="000000"/>
              </a:solidFill>
              <a:effectLst/>
              <a:latin typeface="Calibri" panose="020F0502020204030204" pitchFamily="34" charset="0"/>
            </a:endParaRPr>
          </a:p>
          <a:p>
            <a:pPr algn="l" rtl="0" fontAlgn="base"/>
            <a:r>
              <a:rPr lang="fr-FR" sz="1800" b="0" i="0" dirty="0">
                <a:solidFill>
                  <a:srgbClr val="000000"/>
                </a:solidFill>
                <a:effectLst/>
                <a:latin typeface="Calibri" panose="020F0502020204030204" pitchFamily="34" charset="0"/>
              </a:rPr>
              <a:t>Des métiers vont disparaitre mais d’autres vont se créer, notre enjeu, c’est de préparer les gens à travailler et à entrainer des </a:t>
            </a:r>
            <a:r>
              <a:rPr lang="fr-FR" sz="1800" b="0" i="0" dirty="0" err="1">
                <a:solidFill>
                  <a:srgbClr val="000000"/>
                </a:solidFill>
                <a:effectLst/>
                <a:latin typeface="Calibri" panose="020F0502020204030204" pitchFamily="34" charset="0"/>
              </a:rPr>
              <a:t>IAs</a:t>
            </a:r>
            <a:r>
              <a:rPr lang="fr-FR" sz="1800" b="0" i="0" dirty="0">
                <a:solidFill>
                  <a:srgbClr val="000000"/>
                </a:solidFill>
                <a:effectLst/>
                <a:latin typeface="Calibri" panose="020F0502020204030204" pitchFamily="34" charset="0"/>
              </a:rPr>
              <a:t>. </a:t>
            </a:r>
          </a:p>
          <a:p>
            <a:pPr algn="l" rtl="0" fontAlgn="base"/>
            <a:endParaRPr lang="fr-FR" sz="1800" b="0" i="0" dirty="0">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fr-FR" sz="1800" b="0" i="0" dirty="0">
                <a:solidFill>
                  <a:srgbClr val="000000"/>
                </a:solidFill>
                <a:effectLst/>
                <a:latin typeface="Calibri" panose="020F0502020204030204" pitchFamily="34" charset="0"/>
              </a:rPr>
              <a:t>Il faudra des gens pour programmer les IA, travailler avec les IA. </a:t>
            </a:r>
          </a:p>
          <a:p>
            <a:pPr algn="l" rtl="0" fontAlgn="base"/>
            <a:endParaRPr lang="fr-FR" sz="1800" b="0" i="0" dirty="0">
              <a:solidFill>
                <a:srgbClr val="000000"/>
              </a:solidFill>
              <a:effectLst/>
              <a:latin typeface="Calibri" panose="020F0502020204030204" pitchFamily="34" charset="0"/>
            </a:endParaRPr>
          </a:p>
          <a:p>
            <a:pPr algn="l" rtl="0" fontAlgn="base"/>
            <a:endParaRPr lang="fr-FR" sz="1800" b="0" i="0" dirty="0">
              <a:solidFill>
                <a:srgbClr val="000000"/>
              </a:solidFill>
              <a:effectLst/>
              <a:latin typeface="Calibri" panose="020F0502020204030204" pitchFamily="34" charset="0"/>
            </a:endParaRPr>
          </a:p>
          <a:p>
            <a:pPr algn="l" rtl="0" fontAlgn="base"/>
            <a:r>
              <a:rPr lang="fr-FR" sz="1800" b="0" i="0" dirty="0">
                <a:solidFill>
                  <a:srgbClr val="000000"/>
                </a:solidFill>
                <a:effectLst/>
                <a:latin typeface="Calibri" panose="020F0502020204030204" pitchFamily="34" charset="0"/>
              </a:rPr>
              <a:t>Par exemple, les indexeurs vont nous aider à classifier les mails plutôt que de les router. </a:t>
            </a:r>
            <a:endParaRPr lang="fr-FR" sz="2800" b="0" i="0" dirty="0">
              <a:solidFill>
                <a:srgbClr val="000000"/>
              </a:solidFill>
              <a:effectLst/>
              <a:latin typeface="Segoe UI" panose="020B0502040204020203" pitchFamily="34" charset="0"/>
            </a:endParaRPr>
          </a:p>
          <a:p>
            <a:pPr algn="l" rtl="0" fontAlgn="base"/>
            <a:endParaRPr lang="fr-FR" sz="1800" b="1" i="0" dirty="0">
              <a:solidFill>
                <a:srgbClr val="000000"/>
              </a:solidFill>
              <a:effectLst/>
              <a:latin typeface="Calibri" panose="020F0502020204030204" pitchFamily="34" charset="0"/>
            </a:endParaRPr>
          </a:p>
          <a:p>
            <a:pPr algn="l" rtl="0" fontAlgn="base"/>
            <a:endParaRPr lang="fr-FR" sz="1800" b="0" i="0" dirty="0">
              <a:solidFill>
                <a:srgbClr val="000000"/>
              </a:solidFill>
              <a:effectLst/>
              <a:latin typeface="Calibri" panose="020F0502020204030204" pitchFamily="34" charset="0"/>
            </a:endParaRPr>
          </a:p>
          <a:p>
            <a:pPr algn="l" rtl="0" fontAlgn="base"/>
            <a:r>
              <a:rPr lang="fr-FR" sz="1800" b="0" i="0" dirty="0">
                <a:solidFill>
                  <a:srgbClr val="000000"/>
                </a:solidFill>
                <a:effectLst/>
                <a:latin typeface="Calibri" panose="020F0502020204030204" pitchFamily="34" charset="0"/>
              </a:rPr>
              <a:t>Formation, recrutement des experts, </a:t>
            </a:r>
            <a:r>
              <a:rPr lang="fr-FR" sz="1800" b="0" i="0" dirty="0" err="1">
                <a:solidFill>
                  <a:srgbClr val="000000"/>
                </a:solidFill>
                <a:effectLst/>
                <a:latin typeface="Calibri" panose="020F0502020204030204" pitchFamily="34" charset="0"/>
              </a:rPr>
              <a:t>reskilling</a:t>
            </a:r>
            <a:r>
              <a:rPr lang="fr-FR" sz="1800" b="0" i="0" dirty="0">
                <a:solidFill>
                  <a:srgbClr val="000000"/>
                </a:solidFill>
                <a:effectLst/>
                <a:latin typeface="Calibri" panose="020F0502020204030204" pitchFamily="34" charset="0"/>
              </a:rPr>
              <a:t>, etc.  </a:t>
            </a:r>
            <a:endParaRPr lang="fr-FR" sz="2800" b="0" i="0" dirty="0">
              <a:solidFill>
                <a:srgbClr val="000000"/>
              </a:solidFill>
              <a:effectLst/>
              <a:latin typeface="Segoe UI" panose="020B0502040204020203" pitchFamily="34" charset="0"/>
            </a:endParaRPr>
          </a:p>
          <a:p>
            <a:pPr algn="l" rtl="0" fontAlgn="base"/>
            <a:endParaRPr lang="fr-FR" sz="2800" b="0" i="0" dirty="0">
              <a:solidFill>
                <a:srgbClr val="000000"/>
              </a:solidFill>
              <a:effectLst/>
              <a:latin typeface="Segoe UI" panose="020B0502040204020203" pitchFamily="34" charset="0"/>
            </a:endParaRPr>
          </a:p>
          <a:p>
            <a:pPr algn="l" rtl="0" fontAlgn="base"/>
            <a:endParaRPr lang="fr-FR" sz="1800" b="1" i="0" dirty="0">
              <a:solidFill>
                <a:srgbClr val="000000"/>
              </a:solidFill>
              <a:effectLst/>
              <a:latin typeface="Calibri" panose="020F0502020204030204" pitchFamily="34" charset="0"/>
            </a:endParaRPr>
          </a:p>
          <a:p>
            <a:pPr algn="l" rtl="0" fontAlgn="base"/>
            <a:r>
              <a:rPr lang="fr-FR" sz="1800" b="1" i="0" dirty="0">
                <a:solidFill>
                  <a:srgbClr val="000000"/>
                </a:solidFill>
                <a:effectLst/>
                <a:latin typeface="Calibri" panose="020F0502020204030204" pitchFamily="34" charset="0"/>
              </a:rPr>
              <a:t>-----------------</a:t>
            </a:r>
          </a:p>
          <a:p>
            <a:pPr algn="l" rtl="0" fontAlgn="base"/>
            <a:r>
              <a:rPr lang="fr-FR" sz="1800" b="1" i="0" dirty="0">
                <a:solidFill>
                  <a:srgbClr val="000000"/>
                </a:solidFill>
                <a:effectLst/>
                <a:latin typeface="Calibri" panose="020F0502020204030204" pitchFamily="34" charset="0"/>
              </a:rPr>
              <a:t>Les compétences de demain dans l’entreprise : </a:t>
            </a:r>
            <a:r>
              <a:rPr lang="fr-FR" sz="1800" b="0" i="0" dirty="0">
                <a:solidFill>
                  <a:srgbClr val="000000"/>
                </a:solidFill>
                <a:effectLst/>
                <a:latin typeface="Calibri" panose="020F0502020204030204" pitchFamily="34" charset="0"/>
              </a:rPr>
              <a:t> </a:t>
            </a:r>
            <a:endParaRPr lang="fr-FR" sz="6600"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Il faudra des gens pour programmer les IA, travailler avec les IA. Formation, recrutement des experts, </a:t>
            </a:r>
            <a:r>
              <a:rPr lang="fr-FR" sz="1800" b="0" i="0" dirty="0" err="1">
                <a:solidFill>
                  <a:srgbClr val="000000"/>
                </a:solidFill>
                <a:effectLst/>
                <a:latin typeface="Calibri" panose="020F0502020204030204" pitchFamily="34" charset="0"/>
              </a:rPr>
              <a:t>reskilling</a:t>
            </a:r>
            <a:r>
              <a:rPr lang="fr-FR" sz="1800" b="0" i="0" dirty="0">
                <a:solidFill>
                  <a:srgbClr val="000000"/>
                </a:solidFill>
                <a:effectLst/>
                <a:latin typeface="Calibri" panose="020F0502020204030204" pitchFamily="34" charset="0"/>
              </a:rPr>
              <a:t>, etc.  </a:t>
            </a:r>
            <a:endParaRPr lang="fr-FR" sz="6600" b="0" i="0" dirty="0">
              <a:solidFill>
                <a:srgbClr val="000000"/>
              </a:solidFill>
              <a:effectLst/>
              <a:latin typeface="Segoe UI" panose="020B0502040204020203" pitchFamily="34" charset="0"/>
            </a:endParaRPr>
          </a:p>
          <a:p>
            <a:endParaRPr lang="en-US" sz="4800" dirty="0">
              <a:solidFill>
                <a:srgbClr val="0070C0"/>
              </a:solidFill>
            </a:endParaRPr>
          </a:p>
          <a:p>
            <a:r>
              <a:rPr lang="en-US" sz="4800" dirty="0">
                <a:solidFill>
                  <a:srgbClr val="0070C0"/>
                </a:solidFill>
              </a:rPr>
              <a:t>--------------</a:t>
            </a:r>
          </a:p>
          <a:p>
            <a:endParaRPr lang="en-US" sz="4800" dirty="0">
              <a:solidFill>
                <a:srgbClr val="0070C0"/>
              </a:solidFill>
            </a:endParaRPr>
          </a:p>
          <a:p>
            <a:r>
              <a:rPr lang="en-US" sz="4800" dirty="0" err="1">
                <a:solidFill>
                  <a:srgbClr val="0070C0"/>
                </a:solidFill>
              </a:rPr>
              <a:t>Quel</a:t>
            </a:r>
            <a:r>
              <a:rPr lang="en-US" sz="4800" dirty="0">
                <a:solidFill>
                  <a:srgbClr val="0070C0"/>
                </a:solidFill>
              </a:rPr>
              <a:t> </a:t>
            </a:r>
            <a:r>
              <a:rPr lang="en-US" sz="4800" dirty="0" err="1">
                <a:solidFill>
                  <a:srgbClr val="0070C0"/>
                </a:solidFill>
              </a:rPr>
              <a:t>changement</a:t>
            </a:r>
            <a:r>
              <a:rPr lang="en-US" sz="4800" dirty="0">
                <a:solidFill>
                  <a:srgbClr val="0070C0"/>
                </a:solidFill>
              </a:rPr>
              <a:t> profonde </a:t>
            </a:r>
            <a:r>
              <a:rPr lang="en-US" sz="4800" dirty="0" err="1">
                <a:solidFill>
                  <a:srgbClr val="0070C0"/>
                </a:solidFill>
              </a:rPr>
              <a:t>cela</a:t>
            </a:r>
            <a:r>
              <a:rPr lang="en-US" sz="4800" dirty="0">
                <a:solidFill>
                  <a:srgbClr val="0070C0"/>
                </a:solidFill>
              </a:rPr>
              <a:t> tire chez nous?</a:t>
            </a:r>
          </a:p>
          <a:p>
            <a:pPr marL="685800" indent="-685800">
              <a:buFont typeface="Arial" panose="020B0604020202020204" pitchFamily="34" charset="0"/>
              <a:buChar char="•"/>
            </a:pPr>
            <a:r>
              <a:rPr lang="en-US" sz="4800" dirty="0">
                <a:solidFill>
                  <a:srgbClr val="0070C0"/>
                </a:solidFill>
              </a:rPr>
              <a:t>1 </a:t>
            </a:r>
            <a:r>
              <a:rPr lang="en-US" sz="4800" dirty="0" err="1">
                <a:solidFill>
                  <a:srgbClr val="0070C0"/>
                </a:solidFill>
              </a:rPr>
              <a:t>changement</a:t>
            </a:r>
            <a:r>
              <a:rPr lang="en-US" sz="4800" dirty="0">
                <a:solidFill>
                  <a:srgbClr val="0070C0"/>
                </a:solidFill>
              </a:rPr>
              <a:t> de </a:t>
            </a:r>
            <a:r>
              <a:rPr lang="en-US" sz="4800" dirty="0" err="1">
                <a:solidFill>
                  <a:srgbClr val="0070C0"/>
                </a:solidFill>
              </a:rPr>
              <a:t>paradgime</a:t>
            </a:r>
            <a:r>
              <a:rPr lang="en-US" sz="4800" dirty="0">
                <a:solidFill>
                  <a:srgbClr val="0070C0"/>
                </a:solidFill>
              </a:rPr>
              <a:t>: </a:t>
            </a:r>
            <a:r>
              <a:rPr lang="en-US" sz="4800" dirty="0" err="1">
                <a:solidFill>
                  <a:srgbClr val="0070C0"/>
                </a:solidFill>
              </a:rPr>
              <a:t>cela</a:t>
            </a:r>
            <a:r>
              <a:rPr lang="en-US" sz="4800" dirty="0">
                <a:solidFill>
                  <a:srgbClr val="0070C0"/>
                </a:solidFill>
              </a:rPr>
              <a:t> </a:t>
            </a:r>
            <a:r>
              <a:rPr lang="en-US" sz="4800" dirty="0" err="1">
                <a:solidFill>
                  <a:srgbClr val="0070C0"/>
                </a:solidFill>
              </a:rPr>
              <a:t>va</a:t>
            </a:r>
            <a:r>
              <a:rPr lang="en-US" sz="4800" dirty="0">
                <a:solidFill>
                  <a:srgbClr val="0070C0"/>
                </a:solidFill>
              </a:rPr>
              <a:t> changer les </a:t>
            </a:r>
            <a:r>
              <a:rPr lang="en-US" sz="4800" dirty="0" err="1">
                <a:solidFill>
                  <a:srgbClr val="0070C0"/>
                </a:solidFill>
              </a:rPr>
              <a:t>compétences</a:t>
            </a:r>
            <a:r>
              <a:rPr lang="en-US" sz="4800" dirty="0">
                <a:solidFill>
                  <a:srgbClr val="0070C0"/>
                </a:solidFill>
              </a:rPr>
              <a:t> de </a:t>
            </a:r>
            <a:r>
              <a:rPr lang="en-US" sz="4800" dirty="0" err="1">
                <a:solidFill>
                  <a:srgbClr val="0070C0"/>
                </a:solidFill>
              </a:rPr>
              <a:t>demain</a:t>
            </a:r>
            <a:r>
              <a:rPr lang="en-US" sz="4800" dirty="0">
                <a:solidFill>
                  <a:srgbClr val="0070C0"/>
                </a:solidFill>
              </a:rPr>
              <a:t> dans </a:t>
            </a:r>
            <a:r>
              <a:rPr lang="en-US" sz="4800" dirty="0" err="1">
                <a:solidFill>
                  <a:srgbClr val="0070C0"/>
                </a:solidFill>
              </a:rPr>
              <a:t>l’entreprise</a:t>
            </a:r>
            <a:r>
              <a:rPr lang="en-US" sz="4800" dirty="0">
                <a:solidFill>
                  <a:srgbClr val="0070C0"/>
                </a:solidFill>
              </a:rPr>
              <a:t> (formation, </a:t>
            </a:r>
            <a:r>
              <a:rPr lang="en-US" sz="4800" dirty="0" err="1">
                <a:solidFill>
                  <a:srgbClr val="0070C0"/>
                </a:solidFill>
              </a:rPr>
              <a:t>recrutement</a:t>
            </a:r>
            <a:r>
              <a:rPr lang="en-US" sz="4800" dirty="0">
                <a:solidFill>
                  <a:srgbClr val="0070C0"/>
                </a:solidFill>
              </a:rPr>
              <a:t>, reskilling)</a:t>
            </a:r>
          </a:p>
          <a:p>
            <a:pPr marL="685800" indent="-685800">
              <a:buFont typeface="Arial" panose="020B0604020202020204" pitchFamily="34" charset="0"/>
              <a:buChar char="•"/>
            </a:pPr>
            <a:endParaRPr lang="en-US" sz="4800" dirty="0">
              <a:solidFill>
                <a:srgbClr val="0070C0"/>
              </a:solidFill>
            </a:endParaRPr>
          </a:p>
          <a:p>
            <a:endParaRPr lang="en-US" sz="4800" dirty="0">
              <a:solidFill>
                <a:srgbClr val="0070C0"/>
              </a:solidFill>
            </a:endParaRPr>
          </a:p>
          <a:p>
            <a:endParaRPr lang="en-US" sz="4800" dirty="0">
              <a:solidFill>
                <a:srgbClr val="0070C0"/>
              </a:solidFill>
            </a:endParaRPr>
          </a:p>
          <a:p>
            <a:endParaRPr lang="en-US" sz="4800" dirty="0">
              <a:solidFill>
                <a:srgbClr val="0070C0"/>
              </a:solidFill>
            </a:endParaRPr>
          </a:p>
          <a:p>
            <a:r>
              <a:rPr lang="en-US" sz="4800" dirty="0">
                <a:solidFill>
                  <a:srgbClr val="0070C0"/>
                </a:solidFill>
              </a:rPr>
              <a:t>IA future</a:t>
            </a:r>
            <a:r>
              <a:rPr lang="en-US" sz="4800" dirty="0">
                <a:solidFill>
                  <a:srgbClr val="FF0000"/>
                </a:solidFill>
              </a:rPr>
              <a:t> </a:t>
            </a:r>
            <a:r>
              <a:rPr lang="en-US" sz="4800" dirty="0"/>
              <a:t>is going to be a </a:t>
            </a:r>
            <a:r>
              <a:rPr lang="en-US" sz="4800" dirty="0">
                <a:solidFill>
                  <a:srgbClr val="FF0000"/>
                </a:solidFill>
              </a:rPr>
              <a:t>huge</a:t>
            </a:r>
            <a:r>
              <a:rPr lang="en-US" sz="4800" dirty="0"/>
              <a:t> :</a:t>
            </a:r>
          </a:p>
          <a:p>
            <a:pPr marL="1371600" lvl="1" indent="-685800"/>
            <a:r>
              <a:rPr lang="en-US" sz="4400" dirty="0"/>
              <a:t>Human transformation</a:t>
            </a:r>
          </a:p>
          <a:p>
            <a:pPr marL="1371600" lvl="1" indent="-685800"/>
            <a:r>
              <a:rPr lang="en-US" sz="4400" dirty="0"/>
              <a:t>Organization transformation</a:t>
            </a:r>
          </a:p>
          <a:p>
            <a:pPr marL="1371600" lvl="1" indent="-685800"/>
            <a:r>
              <a:rPr lang="en-US" sz="4400" dirty="0"/>
              <a:t>Information System Architecture transformation</a:t>
            </a:r>
          </a:p>
          <a:p>
            <a:pPr marL="1371600" lvl="1" indent="-685800"/>
            <a:endParaRPr lang="en-US" sz="4400" dirty="0"/>
          </a:p>
          <a:p>
            <a:pPr marL="1371600" lvl="1" indent="-685800"/>
            <a:endParaRPr lang="en-US" sz="4400" dirty="0"/>
          </a:p>
          <a:p>
            <a:endParaRPr lang="en-US" sz="4400" dirty="0"/>
          </a:p>
          <a:p>
            <a:endParaRPr lang="en-US" sz="4800"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534651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3</a:t>
            </a:r>
            <a:r>
              <a:rPr lang="fr-FR" sz="1800" b="0" i="0" baseline="30000" dirty="0">
                <a:solidFill>
                  <a:srgbClr val="000000"/>
                </a:solidFill>
                <a:effectLst/>
                <a:latin typeface="Segoe UI" panose="020B0502040204020203" pitchFamily="34" charset="0"/>
              </a:rPr>
              <a:t>ème</a:t>
            </a:r>
            <a:r>
              <a:rPr lang="fr-FR" sz="1800" b="0" i="0" dirty="0">
                <a:solidFill>
                  <a:srgbClr val="000000"/>
                </a:solidFill>
                <a:effectLst/>
                <a:latin typeface="Calibri" panose="020F0502020204030204" pitchFamily="34" charset="0"/>
              </a:rPr>
              <a:t> révolution industrielle ne passera pas sans la data. </a:t>
            </a:r>
          </a:p>
          <a:p>
            <a:r>
              <a:rPr lang="fr-FR" sz="1800" b="0" i="0" dirty="0">
                <a:solidFill>
                  <a:srgbClr val="000000"/>
                </a:solidFill>
                <a:effectLst/>
                <a:latin typeface="Calibri" panose="020F0502020204030204" pitchFamily="34" charset="0"/>
              </a:rPr>
              <a:t>Avoir la bonne data au bon endroit, pour nos clients, etc.</a:t>
            </a:r>
          </a:p>
          <a:p>
            <a:endParaRPr lang="fr-FR" sz="1800" b="0" i="0" dirty="0">
              <a:solidFill>
                <a:srgbClr val="000000"/>
              </a:solidFill>
              <a:effectLst/>
              <a:latin typeface="Calibri" panose="020F0502020204030204" pitchFamily="34" charset="0"/>
            </a:endParaRPr>
          </a:p>
          <a:p>
            <a:endParaRPr lang="fr-FR" sz="1800" b="0" i="0" dirty="0">
              <a:solidFill>
                <a:srgbClr val="000000"/>
              </a:solidFill>
              <a:effectLst/>
              <a:latin typeface="Calibri" panose="020F0502020204030204" pitchFamily="34" charset="0"/>
            </a:endParaRPr>
          </a:p>
          <a:p>
            <a:pPr algn="l" rtl="0" fontAlgn="base"/>
            <a:r>
              <a:rPr lang="fr-FR" sz="1800" b="1" i="0" dirty="0">
                <a:solidFill>
                  <a:srgbClr val="000000"/>
                </a:solidFill>
                <a:effectLst/>
                <a:latin typeface="Calibri" panose="020F0502020204030204" pitchFamily="34" charset="0"/>
              </a:rPr>
              <a:t>La data :</a:t>
            </a:r>
            <a:r>
              <a:rPr lang="fr-FR" sz="1800" b="0" i="0" dirty="0">
                <a:solidFill>
                  <a:srgbClr val="000000"/>
                </a:solidFill>
                <a:effectLst/>
                <a:latin typeface="Calibri" panose="020F0502020204030204" pitchFamily="34" charset="0"/>
              </a:rPr>
              <a:t> 3</a:t>
            </a:r>
            <a:r>
              <a:rPr lang="fr-FR" sz="1800" b="0" i="0" baseline="30000" dirty="0">
                <a:solidFill>
                  <a:srgbClr val="000000"/>
                </a:solidFill>
                <a:effectLst/>
                <a:latin typeface="Segoe UI" panose="020B0502040204020203" pitchFamily="34" charset="0"/>
              </a:rPr>
              <a:t>ème</a:t>
            </a:r>
            <a:r>
              <a:rPr lang="fr-FR" sz="1800" b="0" i="0" dirty="0">
                <a:solidFill>
                  <a:srgbClr val="000000"/>
                </a:solidFill>
                <a:effectLst/>
                <a:latin typeface="Calibri" panose="020F0502020204030204" pitchFamily="34" charset="0"/>
              </a:rPr>
              <a:t> révolution industrielle ne passera pas sans la data. Avoir la bonne data au bon endroit, pour nos clients, etc.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La Data de qualité, c’est le carburant des </a:t>
            </a:r>
            <a:r>
              <a:rPr lang="fr-FR" sz="1800" b="0" i="0" dirty="0" err="1">
                <a:solidFill>
                  <a:srgbClr val="000000"/>
                </a:solidFill>
                <a:effectLst/>
                <a:latin typeface="Calibri" panose="020F0502020204030204" pitchFamily="34" charset="0"/>
              </a:rPr>
              <a:t>IAs</a:t>
            </a:r>
            <a:r>
              <a:rPr lang="fr-FR" sz="1800" b="0" i="0" dirty="0">
                <a:solidFill>
                  <a:srgbClr val="000000"/>
                </a:solidFill>
                <a:effectLst/>
                <a:latin typeface="Calibri" panose="020F0502020204030204" pitchFamily="34" charset="0"/>
              </a:rPr>
              <a:t>, meilleures sont les données, mieux nos IA fonctionneront. </a:t>
            </a:r>
            <a:endParaRPr lang="fr-FR" b="0" i="0" dirty="0">
              <a:solidFill>
                <a:srgbClr val="000000"/>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23053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i="0" dirty="0">
                <a:solidFill>
                  <a:srgbClr val="000000"/>
                </a:solidFill>
                <a:effectLst/>
                <a:latin typeface="Calibri" panose="020F0502020204030204" pitchFamily="34" charset="0"/>
              </a:rPr>
              <a:t>C’est vivant :</a:t>
            </a:r>
            <a:r>
              <a:rPr lang="fr-FR" sz="1800" b="0" i="0" dirty="0">
                <a:solidFill>
                  <a:srgbClr val="000000"/>
                </a:solidFill>
                <a:effectLst/>
                <a:latin typeface="Calibri" panose="020F0502020204030204" pitchFamily="34" charset="0"/>
              </a:rPr>
              <a:t> </a:t>
            </a:r>
            <a:r>
              <a:rPr lang="fr-FR" sz="1800" b="0" i="0" dirty="0">
                <a:solidFill>
                  <a:srgbClr val="000000"/>
                </a:solidFill>
                <a:effectLst/>
                <a:latin typeface="Segoe UI" panose="020B0502040204020203" pitchFamily="34" charset="0"/>
              </a:rPr>
              <a:t>être conscient que ça va vivre et changer et ça va demander des changements dans notre capacité à réagir en cas de </a:t>
            </a:r>
          </a:p>
          <a:p>
            <a:endParaRPr lang="fr-FR" sz="1800" b="0" i="0" dirty="0">
              <a:solidFill>
                <a:srgbClr val="000000"/>
              </a:solidFill>
              <a:effectLst/>
              <a:latin typeface="Segoe UI" panose="020B0502040204020203" pitchFamily="34" charset="0"/>
            </a:endParaRPr>
          </a:p>
          <a:p>
            <a:r>
              <a:rPr lang="fr-FR" sz="1800" b="0" i="0" dirty="0">
                <a:solidFill>
                  <a:srgbClr val="000000"/>
                </a:solidFill>
                <a:effectLst/>
                <a:latin typeface="Segoe UI" panose="020B0502040204020203" pitchFamily="34" charset="0"/>
              </a:rPr>
              <a:t>drift, comment on va gérer nos projets.</a:t>
            </a:r>
            <a:r>
              <a:rPr lang="fr-FR" sz="1800" b="0" i="0" dirty="0">
                <a:solidFill>
                  <a:srgbClr val="000000"/>
                </a:solidFill>
                <a:effectLst/>
                <a:latin typeface="Calibri" panose="020F0502020204030204" pitchFamily="34" charset="0"/>
              </a:rPr>
              <a:t> Rééduquer son IA. </a:t>
            </a:r>
          </a:p>
          <a:p>
            <a:endParaRPr lang="fr-FR" sz="18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Dans notre mode de gestion des projets, cela va vivre et changer, manière de cadencer les projet =&gt; quand l’IA ne fera pas ce quelle nous demande.</a:t>
            </a:r>
          </a:p>
          <a:p>
            <a:endParaRPr lang="fr-FR" dirty="0"/>
          </a:p>
          <a:p>
            <a:endParaRPr lang="fr-FR" dirty="0"/>
          </a:p>
          <a:p>
            <a:r>
              <a:rPr lang="fr-FR" dirty="0"/>
              <a:t>----------------</a:t>
            </a:r>
          </a:p>
          <a:p>
            <a:endParaRPr lang="fr-FR" dirty="0"/>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1" i="0" dirty="0">
                <a:solidFill>
                  <a:srgbClr val="000000"/>
                </a:solidFill>
                <a:effectLst/>
                <a:latin typeface="Calibri" panose="020F0502020204030204" pitchFamily="34" charset="0"/>
              </a:rPr>
              <a:t>C’est vivant :</a:t>
            </a:r>
            <a:r>
              <a:rPr lang="fr-FR" sz="1800" b="0" i="0" dirty="0">
                <a:solidFill>
                  <a:srgbClr val="000000"/>
                </a:solidFill>
                <a:effectLst/>
                <a:latin typeface="Calibri" panose="020F0502020204030204" pitchFamily="34" charset="0"/>
              </a:rPr>
              <a:t> </a:t>
            </a:r>
            <a:r>
              <a:rPr lang="fr-FR" sz="1800" b="0" i="0" dirty="0">
                <a:solidFill>
                  <a:srgbClr val="000000"/>
                </a:solidFill>
                <a:effectLst/>
                <a:latin typeface="Segoe UI" panose="020B0502040204020203" pitchFamily="34" charset="0"/>
              </a:rPr>
              <a:t>être conscient que ça va vivre et changer et ça va demander des changements dans notre capacité à réagir en cas de drift, comment on va gérer nos projets.</a:t>
            </a:r>
            <a:r>
              <a:rPr lang="fr-FR" sz="1800" b="0" i="0" dirty="0">
                <a:solidFill>
                  <a:srgbClr val="000000"/>
                </a:solidFill>
                <a:effectLst/>
                <a:latin typeface="Calibri" panose="020F0502020204030204" pitchFamily="34" charset="0"/>
              </a:rPr>
              <a:t> Rééduquer son IA. </a:t>
            </a:r>
            <a:endParaRPr lang="fr-FR" b="0" i="0" dirty="0">
              <a:solidFill>
                <a:srgbClr val="000000"/>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0374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fontAlgn="base"/>
            <a:r>
              <a:rPr lang="fr-FR" sz="1800" b="0" i="0" dirty="0">
                <a:solidFill>
                  <a:srgbClr val="000000"/>
                </a:solidFill>
                <a:effectLst/>
                <a:latin typeface="Calibri" panose="020F0502020204030204" pitchFamily="34" charset="0"/>
              </a:rPr>
              <a:t>Est-ce que vous avez la bonne grille de lecture pour vous préparer à cette révolution ? </a:t>
            </a:r>
          </a:p>
          <a:p>
            <a:pPr algn="l" rtl="0" fontAlgn="base"/>
            <a:endParaRPr lang="fr-FR" sz="1800" b="0" i="0" dirty="0">
              <a:solidFill>
                <a:srgbClr val="000000"/>
              </a:solidFill>
              <a:effectLst/>
              <a:latin typeface="Calibri" panose="020F0502020204030204" pitchFamily="34" charset="0"/>
            </a:endParaRPr>
          </a:p>
          <a:p>
            <a:pPr algn="l" rtl="0" fontAlgn="base"/>
            <a:r>
              <a:rPr lang="fr-FR" sz="1800" b="0" i="0" dirty="0">
                <a:solidFill>
                  <a:srgbClr val="000000"/>
                </a:solidFill>
                <a:effectLst/>
                <a:latin typeface="Calibri" panose="020F0502020204030204" pitchFamily="34" charset="0"/>
              </a:rPr>
              <a:t>Avez-vous vu l’impact que ça peut avoir dans vos métiers/secteurs ? Avez-vous identifier les enjeux de demain et le bouleversement que ça va être dans les prochaines années ?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J’espère que cette présentation vous a ouvert les yeux sur l’état de l’art et sur les changements profonds que nous allons devoir opérer pour profiter de cette révolution technologique. </a:t>
            </a:r>
            <a:endParaRPr lang="fr-FR" b="0" i="0" dirty="0">
              <a:solidFill>
                <a:srgbClr val="000000"/>
              </a:solidFill>
              <a:effectLst/>
              <a:latin typeface="Segoe UI" panose="020B0502040204020203" pitchFamily="34" charset="0"/>
            </a:endParaRP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a:t>
            </a:r>
          </a:p>
          <a:p>
            <a:r>
              <a:rPr lang="fr-FR" dirty="0"/>
              <a:t>J’espère que cette présentation vous a fait prendre conscience des enjeux qu’apporte l’IA.</a:t>
            </a:r>
          </a:p>
          <a:p>
            <a:endParaRPr lang="fr-FR" dirty="0"/>
          </a:p>
          <a:p>
            <a:r>
              <a:rPr lang="fr-FR" dirty="0"/>
              <a:t>Comment on se </a:t>
            </a:r>
          </a:p>
          <a:p>
            <a:r>
              <a:rPr lang="fr-FR" dirty="0" err="1"/>
              <a:t>Es-ce</a:t>
            </a:r>
            <a:r>
              <a:rPr lang="fr-FR" dirty="0"/>
              <a:t> que maintenant, vous avez-tous ce qu’il faut pour organiser ce qui arrive ?</a:t>
            </a:r>
          </a:p>
          <a:p>
            <a:endParaRPr lang="fr-FR" dirty="0"/>
          </a:p>
          <a:p>
            <a:r>
              <a:rPr lang="fr-FR" dirty="0"/>
              <a:t>Avez-vous identifier les enjeux qui arrivent dés maintenant ?</a:t>
            </a:r>
          </a:p>
          <a:p>
            <a:endParaRPr lang="fr-FR" dirty="0"/>
          </a:p>
          <a:p>
            <a:endParaRPr lang="fr-FR" dirty="0"/>
          </a:p>
          <a:p>
            <a:r>
              <a:rPr lang="fr-FR" dirty="0"/>
              <a:t>-----------------</a:t>
            </a:r>
          </a:p>
          <a:p>
            <a:endParaRPr lang="fr-FR" dirty="0"/>
          </a:p>
          <a:p>
            <a:r>
              <a:rPr lang="fr-FR" sz="1800" b="0" i="0" dirty="0">
                <a:solidFill>
                  <a:srgbClr val="000000"/>
                </a:solidFill>
                <a:effectLst/>
                <a:latin typeface="Calibri" panose="020F0502020204030204" pitchFamily="34" charset="0"/>
              </a:rPr>
              <a:t>Est-ce que vous avez la bonne grille de lecture pour vous préparer à cette révolution ? </a:t>
            </a:r>
          </a:p>
          <a:p>
            <a:r>
              <a:rPr lang="fr-FR" sz="1800" b="0" i="0" dirty="0">
                <a:solidFill>
                  <a:srgbClr val="000000"/>
                </a:solidFill>
                <a:effectLst/>
                <a:latin typeface="Calibri" panose="020F0502020204030204" pitchFamily="34" charset="0"/>
              </a:rPr>
              <a:t>Avez-vous vu l’impact que ça peut avoir dans vos métiers/secteurs ?</a:t>
            </a:r>
          </a:p>
          <a:p>
            <a:r>
              <a:rPr lang="fr-FR" sz="1800" b="0" i="0" dirty="0">
                <a:solidFill>
                  <a:srgbClr val="000000"/>
                </a:solidFill>
                <a:effectLst/>
                <a:latin typeface="Calibri" panose="020F0502020204030204" pitchFamily="34" charset="0"/>
              </a:rPr>
              <a:t>Avez-vous identifier les enjeux de demain et le bouleversement que ça va être dans les prochaines années ?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1774063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J’espère que cette présentation vous a fait prendre conscience des enjeux qu’apporte l’IA.</a:t>
            </a:r>
          </a:p>
          <a:p>
            <a:endParaRPr lang="fr-FR" dirty="0"/>
          </a:p>
          <a:p>
            <a:r>
              <a:rPr lang="fr-FR" dirty="0"/>
              <a:t>Comment on se </a:t>
            </a:r>
          </a:p>
          <a:p>
            <a:r>
              <a:rPr lang="fr-FR" dirty="0" err="1"/>
              <a:t>Es-ce</a:t>
            </a:r>
            <a:r>
              <a:rPr lang="fr-FR" dirty="0"/>
              <a:t> que maintenant, vous avez-tous ce qu’il faut pour organiser ce qui arrive ?</a:t>
            </a:r>
          </a:p>
          <a:p>
            <a:endParaRPr lang="fr-FR" dirty="0"/>
          </a:p>
          <a:p>
            <a:r>
              <a:rPr lang="fr-FR" dirty="0"/>
              <a:t>Avez-vous identifier les enjeux qui arrivent dés maintenant ?</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293755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51410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spcAft>
                <a:spcPts val="800"/>
              </a:spcAft>
            </a:pPr>
            <a:r>
              <a:rPr lang="fr-FR" sz="1800" b="0" i="0" dirty="0">
                <a:solidFill>
                  <a:srgbClr val="242424"/>
                </a:solidFill>
                <a:effectLst/>
                <a:latin typeface="Calibri" panose="020F0502020204030204" pitchFamily="34" charset="0"/>
              </a:rPr>
              <a:t>Faire le </a:t>
            </a:r>
            <a:r>
              <a:rPr lang="fr-FR" sz="1800" b="0" i="0" dirty="0" err="1">
                <a:solidFill>
                  <a:srgbClr val="242424"/>
                </a:solidFill>
                <a:effectLst/>
                <a:latin typeface="Calibri" panose="020F0502020204030204" pitchFamily="34" charset="0"/>
              </a:rPr>
              <a:t>drama</a:t>
            </a:r>
            <a:r>
              <a:rPr lang="fr-FR" sz="1800" b="0" i="0" dirty="0">
                <a:solidFill>
                  <a:srgbClr val="242424"/>
                </a:solidFill>
                <a:effectLst/>
                <a:latin typeface="Calibri" panose="020F0502020204030204" pitchFamily="34" charset="0"/>
              </a:rPr>
              <a:t>, l’IA, ce n’est plus le truc débile qui ne marche pas bien mais c’est quasi aussi intelligent que l’humain.</a:t>
            </a:r>
          </a:p>
          <a:p>
            <a:pPr algn="l">
              <a:spcAft>
                <a:spcPts val="800"/>
              </a:spcAft>
            </a:pPr>
            <a:r>
              <a:rPr lang="fr-FR" sz="1800" b="0" i="0" dirty="0">
                <a:solidFill>
                  <a:srgbClr val="242424"/>
                </a:solidFill>
                <a:effectLst/>
                <a:latin typeface="Calibri" panose="020F0502020204030204" pitchFamily="34" charset="0"/>
              </a:rPr>
              <a:t>L’IA, ce n’est plus les </a:t>
            </a:r>
            <a:r>
              <a:rPr lang="fr-FR" sz="1800" b="0" i="0" dirty="0" err="1">
                <a:solidFill>
                  <a:srgbClr val="242424"/>
                </a:solidFill>
                <a:effectLst/>
                <a:latin typeface="Calibri" panose="020F0502020204030204" pitchFamily="34" charset="0"/>
              </a:rPr>
              <a:t>chatbots</a:t>
            </a:r>
            <a:r>
              <a:rPr lang="fr-FR" sz="1800" b="0" i="0" dirty="0">
                <a:solidFill>
                  <a:srgbClr val="242424"/>
                </a:solidFill>
                <a:effectLst/>
                <a:latin typeface="Calibri" panose="020F0502020204030204" pitchFamily="34" charset="0"/>
              </a:rPr>
              <a:t>, les assistants virtuels qui fonctionnent mal. Aujourd’hui, les IA se comportent de manière aussi intelligente que des humains. Le mettre sur le slide : une IA de Einstein, une image DALL-E, une IA qui fait des peintures ou de la musique.</a:t>
            </a:r>
          </a:p>
          <a:p>
            <a:pPr algn="l" rtl="0" fontAlgn="base"/>
            <a:endParaRPr lang="fr-FR" sz="1800" b="0" i="0" dirty="0">
              <a:solidFill>
                <a:srgbClr val="000000"/>
              </a:solidFill>
              <a:effectLst/>
              <a:latin typeface="Calibri" panose="020F0502020204030204" pitchFamily="34" charset="0"/>
            </a:endParaRPr>
          </a:p>
          <a:p>
            <a:pPr algn="l" rtl="0" fontAlgn="base"/>
            <a:endParaRPr lang="fr-FR" sz="1800" b="0" i="0" dirty="0">
              <a:solidFill>
                <a:srgbClr val="000000"/>
              </a:solidFill>
              <a:effectLst/>
              <a:latin typeface="Calibri" panose="020F0502020204030204"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1" i="0" dirty="0">
                <a:solidFill>
                  <a:srgbClr val="000000"/>
                </a:solidFill>
                <a:effectLst/>
                <a:latin typeface="Calibri" panose="020F0502020204030204" pitchFamily="34" charset="0"/>
              </a:rPr>
              <a:t>La promesse de l’IA (p-e mettre avant le changement).</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On va être capable de lire automatiquement des documents, de cibler nos prospects pour augmenter notre taux de transformation en clients.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Les machines vont être capables de prendre des décisions grâce à ce qu’elles ont appris.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Segoe UI" panose="020B0502040204020203" pitchFamily="34" charset="0"/>
              </a:rPr>
              <a:t>Ça ouvre des opportunités incroyables. Imaginez qu’on soit capable de lire des justificatifs, Imaginez qu’on soit capable de répondre à nos clients automatiquement.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Les IA ont battu le test de </a:t>
            </a:r>
            <a:r>
              <a:rPr lang="fr-FR" sz="1800" b="0" i="0" dirty="0" err="1">
                <a:solidFill>
                  <a:srgbClr val="000000"/>
                </a:solidFill>
                <a:effectLst/>
                <a:latin typeface="Calibri" panose="020F0502020204030204" pitchFamily="34" charset="0"/>
              </a:rPr>
              <a:t>turing</a:t>
            </a:r>
            <a:r>
              <a:rPr lang="fr-FR" sz="1800" b="0" i="0" dirty="0">
                <a:solidFill>
                  <a:srgbClr val="000000"/>
                </a:solidFill>
                <a:effectLst/>
                <a:latin typeface="Calibri" panose="020F0502020204030204" pitchFamily="34" charset="0"/>
              </a:rPr>
              <a:t>. IA capable de dessiner des œuvres, de générer des musiques, d’avoir des conversations, de réaliser des films. Les humains ne savent plus faire la différence avec ce que l’IA génère. (Mettre des exemples)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Maintenant à l’échelle d’AXA, qu’est-ce qu’il faut faire pour y arriver à en tirer pleinement parti ?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Retravailler la promesse. IA qui passe le test de </a:t>
            </a:r>
            <a:r>
              <a:rPr lang="fr-FR" sz="1800" b="0" i="0" dirty="0" err="1">
                <a:solidFill>
                  <a:srgbClr val="000000"/>
                </a:solidFill>
                <a:effectLst/>
                <a:latin typeface="Calibri" panose="020F0502020204030204" pitchFamily="34" charset="0"/>
              </a:rPr>
              <a:t>turing</a:t>
            </a:r>
            <a:r>
              <a:rPr lang="fr-FR" sz="1800" b="0" i="0" dirty="0">
                <a:solidFill>
                  <a:srgbClr val="000000"/>
                </a:solidFill>
                <a:effectLst/>
                <a:latin typeface="Calibri" panose="020F0502020204030204" pitchFamily="34" charset="0"/>
              </a:rPr>
              <a:t>. Vous avez vu les images sont générés par une IA.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Imaginez ce que ça peut générer dans une boite d’assurance ? </a:t>
            </a:r>
            <a:endParaRPr lang="fr-FR" b="0" i="0" dirty="0">
              <a:solidFill>
                <a:srgbClr val="000000"/>
              </a:solidFill>
              <a:effectLst/>
              <a:latin typeface="Segoe UI" panose="020B0502040204020203" pitchFamily="34" charset="0"/>
            </a:endParaRPr>
          </a:p>
          <a:p>
            <a:endParaRPr lang="fr-FR" dirty="0"/>
          </a:p>
          <a:p>
            <a:endParaRPr lang="fr-FR" dirty="0"/>
          </a:p>
          <a:p>
            <a:r>
              <a:rPr lang="fr-FR" dirty="0"/>
              <a:t>-------------------------------------------------------------------</a:t>
            </a:r>
          </a:p>
          <a:p>
            <a:endParaRPr lang="fr-FR" dirty="0"/>
          </a:p>
          <a:p>
            <a:r>
              <a:rPr lang="fr-FR" dirty="0" err="1"/>
              <a:t>Chatbot</a:t>
            </a:r>
            <a:r>
              <a:rPr lang="fr-FR" dirty="0"/>
              <a:t>,</a:t>
            </a:r>
          </a:p>
          <a:p>
            <a:r>
              <a:rPr lang="fr-FR" dirty="0"/>
              <a:t>Lire document</a:t>
            </a:r>
          </a:p>
          <a:p>
            <a:r>
              <a:rPr lang="fr-FR" dirty="0"/>
              <a:t>Mieux comprendre nos clients =&gt; mieux cerner nos pro</a:t>
            </a:r>
          </a:p>
          <a:p>
            <a:r>
              <a:rPr lang="fr-FR" dirty="0"/>
              <a:t>On a des machines qui sont capable de prendre des décisions</a:t>
            </a:r>
          </a:p>
          <a:p>
            <a:r>
              <a:rPr lang="fr-FR" dirty="0"/>
              <a:t>Incroyable </a:t>
            </a:r>
          </a:p>
          <a:p>
            <a:endParaRPr lang="fr-FR" dirty="0"/>
          </a:p>
          <a:p>
            <a:r>
              <a:rPr lang="fr-FR" dirty="0"/>
              <a:t>Aujourd’hui =&gt; IA qui ont passé le test de </a:t>
            </a:r>
            <a:r>
              <a:rPr lang="fr-FR" dirty="0" err="1"/>
              <a:t>turing</a:t>
            </a:r>
            <a:endParaRPr lang="fr-FR" dirty="0"/>
          </a:p>
          <a:p>
            <a:r>
              <a:rPr lang="fr-FR" dirty="0"/>
              <a:t>Quelqu’un qui dialogue et ne rend pas compte qu’il discute avec un humain</a:t>
            </a:r>
          </a:p>
          <a:p>
            <a:endParaRPr lang="fr-FR" dirty="0"/>
          </a:p>
          <a:p>
            <a:r>
              <a:rPr lang="fr-FR" dirty="0"/>
              <a:t>On a des IA qui sont capable de générer de la musique, filme, images qui sont tellement </a:t>
            </a:r>
            <a:r>
              <a:rPr lang="fr-FR" dirty="0" err="1"/>
              <a:t>fidelle</a:t>
            </a:r>
            <a:r>
              <a:rPr lang="fr-FR" dirty="0"/>
              <a:t> que les humains ne se rende pas compte</a:t>
            </a:r>
          </a:p>
          <a:p>
            <a:endParaRPr lang="fr-FR" dirty="0"/>
          </a:p>
          <a:p>
            <a:r>
              <a:rPr lang="fr-FR" dirty="0"/>
              <a:t>Example </a:t>
            </a:r>
            <a:r>
              <a:rPr lang="fr-FR" dirty="0" err="1"/>
              <a:t>DallE</a:t>
            </a:r>
            <a:r>
              <a:rPr lang="fr-FR" dirty="0"/>
              <a:t> =&gt; Test </a:t>
            </a:r>
            <a:r>
              <a:rPr lang="fr-FR" dirty="0" err="1"/>
              <a:t>turring</a:t>
            </a: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40908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la data. Comment on gère la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3829904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Calibri" panose="020F0502020204030204" pitchFamily="34" charset="0"/>
              </a:rPr>
              <a:t>c’est compliqué de passer à l’échelle car il y a beaucoup d’étapes avec l’exemple du permis et les différentes étapes de lecture d’un permis. </a:t>
            </a:r>
            <a:r>
              <a:rPr lang="fr-FR" sz="1200" b="0" i="0" dirty="0">
                <a:solidFill>
                  <a:srgbClr val="000000"/>
                </a:solidFill>
                <a:effectLst/>
                <a:latin typeface="Segoe UI" panose="020B0502040204020203" pitchFamily="34" charset="0"/>
              </a:rPr>
              <a:t>Ça</a:t>
            </a:r>
            <a:r>
              <a:rPr lang="fr-FR" sz="1200" b="0" i="0" dirty="0">
                <a:solidFill>
                  <a:srgbClr val="000000"/>
                </a:solidFill>
                <a:effectLst/>
                <a:latin typeface="Calibri" panose="020F0502020204030204" pitchFamily="34" charset="0"/>
              </a:rPr>
              <a:t> demande beaucoup de </a:t>
            </a:r>
            <a:r>
              <a:rPr lang="fr-FR" sz="1200" b="0" i="0" dirty="0" err="1">
                <a:solidFill>
                  <a:srgbClr val="000000"/>
                </a:solidFill>
                <a:effectLst/>
                <a:latin typeface="Calibri" panose="020F0502020204030204" pitchFamily="34" charset="0"/>
              </a:rPr>
              <a:t>compute</a:t>
            </a:r>
            <a:r>
              <a:rPr lang="fr-FR" sz="1200" b="0" i="0" dirty="0">
                <a:solidFill>
                  <a:srgbClr val="000000"/>
                </a:solidFill>
                <a:effectLst/>
                <a:latin typeface="Calibri" panose="020F0502020204030204" pitchFamily="34" charset="0"/>
              </a:rPr>
              <a:t>.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l’industrialisation =&gt; enjeu de passer à l’échelle. (Cout, </a:t>
            </a:r>
            <a:r>
              <a:rPr lang="fr-FR" sz="1800" b="0" i="0" dirty="0" err="1">
                <a:solidFill>
                  <a:srgbClr val="000000"/>
                </a:solidFill>
                <a:effectLst/>
                <a:latin typeface="Calibri" panose="020F0502020204030204" pitchFamily="34" charset="0"/>
              </a:rPr>
              <a:t>response</a:t>
            </a:r>
            <a:r>
              <a:rPr lang="fr-FR" sz="1800" b="0" i="0" dirty="0">
                <a:solidFill>
                  <a:srgbClr val="000000"/>
                </a:solidFill>
                <a:effectLst/>
                <a:latin typeface="Calibri" panose="020F0502020204030204" pitchFamily="34" charset="0"/>
              </a:rPr>
              <a:t> time,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102915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B594-A35E-D049-A6EB-D0F8380229B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4F98D9CB-C71F-4F48-86EB-B2EBAF353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BBD1CA52-F00D-3C4A-A89E-B2E264C598E1}"/>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846652E1-CEC6-2A47-BBB5-5376E7050FC3}"/>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BD29BC37-7C44-2741-B857-DC58242AA384}"/>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43913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444-FB09-1D4B-B993-988E82EEF57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AB83A692-3AB1-2F48-9AD0-28E927E27F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1AB30D9-4960-5845-9CE5-3EC14FF511FE}"/>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67DB8B90-79C9-B741-827F-956AD8BB91D1}"/>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4B46321-F800-6645-9794-DAC04301B15D}"/>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156077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2CB0-45B6-E94C-BB0C-673B71CD1A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690D1A58-0CA2-DD44-97EA-44A80A421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82D48DA-4721-7747-8A53-50DADBC8FD06}"/>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0AEE5E92-3B0F-964D-9515-27D261A58016}"/>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9A551166-C16B-D145-A1B0-A39345A46D5B}"/>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792981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1990-AEC4-A145-8910-310442255D89}"/>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AE7A675F-04BF-3A42-8293-CCF396A60C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BD20A5E6-1C70-7B40-B705-B6D95780CB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5AAC8CBB-B121-6F40-AC66-5AF12B8C1BE8}"/>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6" name="Footer Placeholder 5">
            <a:extLst>
              <a:ext uri="{FF2B5EF4-FFF2-40B4-BE49-F238E27FC236}">
                <a16:creationId xmlns:a16="http://schemas.microsoft.com/office/drawing/2014/main" id="{3DD79C08-93C5-6D46-A075-757DDC738882}"/>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7AB50624-F307-464A-AFD0-4C65A2FC7BB4}"/>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198661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07F3-FE4F-3D48-868D-CCC6FFE902DB}"/>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AA44527F-AACF-2349-9592-1865B3A7A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B9F874C-6ADA-414B-BEB8-3994036A5E2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5F2A03FD-5DCD-854D-8AA2-95781457A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71768E-4586-F648-A6CC-85412EB4FD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93E1EF35-31CF-254E-9FB3-EFFBBB147DC0}"/>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8" name="Footer Placeholder 7">
            <a:extLst>
              <a:ext uri="{FF2B5EF4-FFF2-40B4-BE49-F238E27FC236}">
                <a16:creationId xmlns:a16="http://schemas.microsoft.com/office/drawing/2014/main" id="{76C6BF72-07EB-0749-B365-C10EBB9C08FC}"/>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BF070439-ED16-DA42-9B5D-2D66B7FDBFB4}"/>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81116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6E0F-1C7B-BE48-8292-CEBED98B5550}"/>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A23AC518-420C-934C-8EFE-A7AD4069D596}"/>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4" name="Footer Placeholder 3">
            <a:extLst>
              <a:ext uri="{FF2B5EF4-FFF2-40B4-BE49-F238E27FC236}">
                <a16:creationId xmlns:a16="http://schemas.microsoft.com/office/drawing/2014/main" id="{92361E98-97B1-3C4D-93D5-FB474B8211F2}"/>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288F1934-17DA-344B-B603-836057FBC61E}"/>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40762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0C86AE-EFA2-0240-B9ED-7C0622E45594}"/>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3" name="Footer Placeholder 2">
            <a:extLst>
              <a:ext uri="{FF2B5EF4-FFF2-40B4-BE49-F238E27FC236}">
                <a16:creationId xmlns:a16="http://schemas.microsoft.com/office/drawing/2014/main" id="{39AEC2EB-467A-3B4C-B6AF-0543D83D9E35}"/>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BD10FBFE-4A87-D048-A07A-A656DB8FD685}"/>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016758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841C-5E24-7D41-A5A9-36C08370EF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051C6DE5-E041-1E40-B04E-26FFFF6E1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5FF6309C-0395-FF47-8A91-7C7E30867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FC73A5-BBA9-1C42-981D-B41328772967}"/>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6" name="Footer Placeholder 5">
            <a:extLst>
              <a:ext uri="{FF2B5EF4-FFF2-40B4-BE49-F238E27FC236}">
                <a16:creationId xmlns:a16="http://schemas.microsoft.com/office/drawing/2014/main" id="{257B03D3-05C2-554F-875E-FB71FAE019D0}"/>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07E5A5F7-E36A-2A48-8809-9CCBC4FAE2F8}"/>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47295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54CE-B146-7447-9057-DC72550E30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02AE0F8C-BD7C-AD45-8245-500CAC79C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A63B137E-3908-504C-8246-4344AA534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4D0274-8747-4F42-B159-BF186B87B9DD}"/>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6" name="Footer Placeholder 5">
            <a:extLst>
              <a:ext uri="{FF2B5EF4-FFF2-40B4-BE49-F238E27FC236}">
                <a16:creationId xmlns:a16="http://schemas.microsoft.com/office/drawing/2014/main" id="{48D4E365-F44C-3749-A5EE-34793A24F29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4D5ADD33-292D-3A47-A2BE-F27704762D7D}"/>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49608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DDC6-BD82-D140-ABCF-936C609DD30A}"/>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D5E49518-3831-C544-A019-7FFEAFAF98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183F36BB-8305-484E-9568-C0D361966F19}"/>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B453F647-4A09-AB4C-AE97-0622269907C3}"/>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516602E0-974E-AA48-9586-0C53FB30680D}"/>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3092900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E4DE38-D2CA-1742-87E0-132A5439A1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D96493B0-EF0E-A143-99D6-51DE9ED2F2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EC35F3FF-33AE-7040-917B-AAA3B2AE26B2}"/>
              </a:ext>
            </a:extLst>
          </p:cNvPr>
          <p:cNvSpPr>
            <a:spLocks noGrp="1"/>
          </p:cNvSpPr>
          <p:nvPr>
            <p:ph type="dt" sz="half" idx="10"/>
          </p:nvPr>
        </p:nvSpPr>
        <p:spPr/>
        <p:txBody>
          <a:body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7814DD8F-AA8A-E84B-9467-F5B78B492112}"/>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5BF7CA87-A60E-0B47-B4CD-35C90D17B89F}"/>
              </a:ext>
            </a:extLst>
          </p:cNvPr>
          <p:cNvSpPr>
            <a:spLocks noGrp="1"/>
          </p:cNvSpPr>
          <p:nvPr>
            <p:ph type="sldNum" sz="quarter" idx="12"/>
          </p:nvPr>
        </p:nvSpPr>
        <p:spPr/>
        <p:txBody>
          <a:bodyPr/>
          <a:lstStyle/>
          <a:p>
            <a:fld id="{C6819688-9797-294E-8F86-9D3F22BFD44D}" type="slidenum">
              <a:rPr lang="en-FR" smtClean="0"/>
              <a:t>‹N°›</a:t>
            </a:fld>
            <a:endParaRPr lang="en-FR"/>
          </a:p>
        </p:txBody>
      </p:sp>
    </p:spTree>
    <p:extLst>
      <p:ext uri="{BB962C8B-B14F-4D97-AF65-F5344CB8AC3E}">
        <p14:creationId xmlns:p14="http://schemas.microsoft.com/office/powerpoint/2010/main" val="78097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08/11/2022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08/11/2022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171491-DC00-1346-840B-9A4BA2E30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7B2E1226-898C-6E4D-990A-9EFA08333B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C77C71C5-5817-D34B-9BE2-BBE5E7592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72E74-81D3-8E46-AE9A-31DEF2959937}" type="datetimeFigureOut">
              <a:rPr lang="en-FR" smtClean="0"/>
              <a:t>11/08/2022</a:t>
            </a:fld>
            <a:endParaRPr lang="en-FR"/>
          </a:p>
        </p:txBody>
      </p:sp>
      <p:sp>
        <p:nvSpPr>
          <p:cNvPr id="5" name="Footer Placeholder 4">
            <a:extLst>
              <a:ext uri="{FF2B5EF4-FFF2-40B4-BE49-F238E27FC236}">
                <a16:creationId xmlns:a16="http://schemas.microsoft.com/office/drawing/2014/main" id="{89B21394-4D6E-CB4C-913B-4300BC864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R"/>
          </a:p>
        </p:txBody>
      </p:sp>
      <p:sp>
        <p:nvSpPr>
          <p:cNvPr id="6" name="Slide Number Placeholder 5">
            <a:extLst>
              <a:ext uri="{FF2B5EF4-FFF2-40B4-BE49-F238E27FC236}">
                <a16:creationId xmlns:a16="http://schemas.microsoft.com/office/drawing/2014/main" id="{710A99E1-4921-2943-AD98-AB96D1B920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19688-9797-294E-8F86-9D3F22BFD44D}" type="slidenum">
              <a:rPr lang="en-FR" smtClean="0"/>
              <a:t>‹N°›</a:t>
            </a:fld>
            <a:endParaRPr lang="en-F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A368637-DA90-4719-AE5D-CD61CC26B249}"/>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529725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g"/><Relationship Id="rId10" Type="http://schemas.openxmlformats.org/officeDocument/2006/relationships/image" Target="../media/image2.svg"/><Relationship Id="rId4" Type="http://schemas.openxmlformats.org/officeDocument/2006/relationships/image" Target="../media/image45.jpe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hyperlink" Target="https://huggingface.co/"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lIns="91440" tIns="45720" rIns="91440" bIns="45720" rtlCol="0" anchor="t">
            <a:spAutoFit/>
          </a:bodyPr>
          <a:lstStyle/>
          <a:p>
            <a:pPr algn="r">
              <a:lnSpc>
                <a:spcPct val="90000"/>
              </a:lnSpc>
              <a:defRPr/>
            </a:pPr>
            <a:r>
              <a:rPr lang="en-US" sz="6000" b="1" spc="-150" dirty="0">
                <a:latin typeface="Century Gothic"/>
              </a:rPr>
              <a:t>Will </a:t>
            </a:r>
            <a:r>
              <a:rPr lang="en-US" sz="6000" b="1" spc="-150" dirty="0">
                <a:solidFill>
                  <a:srgbClr val="0070C0"/>
                </a:solidFill>
                <a:latin typeface="Century Gothic"/>
              </a:rPr>
              <a:t>IA</a:t>
            </a:r>
            <a:r>
              <a:rPr lang="en-US" sz="6000" b="1" spc="-150" dirty="0">
                <a:latin typeface="Century Gothic"/>
              </a:rPr>
              <a:t> change our </a:t>
            </a:r>
            <a:r>
              <a:rPr lang="en-US" sz="6000" b="1" spc="-150" dirty="0">
                <a:solidFill>
                  <a:srgbClr val="FF0000"/>
                </a:solidFill>
                <a:latin typeface="Century Gothic"/>
              </a:rPr>
              <a:t>organization</a:t>
            </a:r>
            <a:r>
              <a:rPr lang="en-US" sz="6000" b="1" spc="-150" dirty="0">
                <a:latin typeface="Century Gothic"/>
              </a:rPr>
              <a:t> ? </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3D693497-66A7-4007-A09D-485B70DA8960}"/>
              </a:ext>
            </a:extLst>
          </p:cNvPr>
          <p:cNvSpPr txBox="1"/>
          <p:nvPr/>
        </p:nvSpPr>
        <p:spPr>
          <a:xfrm>
            <a:off x="8985985" y="5111535"/>
            <a:ext cx="2651688" cy="461665"/>
          </a:xfrm>
          <a:prstGeom prst="rect">
            <a:avLst/>
          </a:prstGeom>
          <a:noFill/>
        </p:spPr>
        <p:txBody>
          <a:bodyPr wrap="none" rtlCol="0">
            <a:spAutoFit/>
          </a:bodyPr>
          <a:lstStyle/>
          <a:p>
            <a:r>
              <a:rPr lang="en-US" sz="2400" spc="-150" dirty="0">
                <a:latin typeface="Century Gothic" panose="020B0502020202020204" pitchFamily="34" charset="0"/>
              </a:rPr>
              <a:t>Guillaume</a:t>
            </a:r>
            <a:r>
              <a:rPr lang="en-US" sz="2400" b="1" spc="-150" dirty="0">
                <a:latin typeface="Century Gothic" panose="020B0502020202020204" pitchFamily="34" charset="0"/>
              </a:rPr>
              <a:t> </a:t>
            </a:r>
            <a:r>
              <a:rPr lang="en-US" sz="2400" b="1" spc="-150" dirty="0" err="1">
                <a:latin typeface="Century Gothic" panose="020B0502020202020204" pitchFamily="34" charset="0"/>
              </a:rPr>
              <a:t>Chervet</a:t>
            </a:r>
            <a:endParaRPr lang="en-US" sz="2400" b="1" spc="-150" dirty="0">
              <a:latin typeface="Century Gothic" panose="020B0502020202020204" pitchFamily="34" charset="0"/>
            </a:endParaRPr>
          </a:p>
        </p:txBody>
      </p:sp>
      <p:sp>
        <p:nvSpPr>
          <p:cNvPr id="7" name="Ellipse 6">
            <a:extLst>
              <a:ext uri="{FF2B5EF4-FFF2-40B4-BE49-F238E27FC236}">
                <a16:creationId xmlns:a16="http://schemas.microsoft.com/office/drawing/2014/main" id="{6E02377C-73E9-4E89-8F4E-21D6240BF1FC}"/>
              </a:ext>
            </a:extLst>
          </p:cNvPr>
          <p:cNvSpPr>
            <a:spLocks noChangeAspect="1"/>
          </p:cNvSpPr>
          <p:nvPr/>
        </p:nvSpPr>
        <p:spPr>
          <a:xfrm>
            <a:off x="9667186" y="3661988"/>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5">
            <a:extLst>
              <a:ext uri="{FF2B5EF4-FFF2-40B4-BE49-F238E27FC236}">
                <a16:creationId xmlns:a16="http://schemas.microsoft.com/office/drawing/2014/main" id="{FA4E5187-8585-453A-9DDA-F725F27D3D3C}"/>
              </a:ext>
            </a:extLst>
          </p:cNvPr>
          <p:cNvSpPr txBox="1"/>
          <p:nvPr/>
        </p:nvSpPr>
        <p:spPr>
          <a:xfrm>
            <a:off x="8670854" y="5536935"/>
            <a:ext cx="3399790" cy="646331"/>
          </a:xfrm>
          <a:prstGeom prst="rect">
            <a:avLst/>
          </a:prstGeom>
          <a:noFill/>
        </p:spPr>
        <p:txBody>
          <a:bodyPr wrap="square" rtlCol="0">
            <a:spAutoFit/>
          </a:bodyPr>
          <a:lstStyle/>
          <a:p>
            <a:pPr lvl="0" algn="ctr">
              <a:defRPr/>
            </a:pPr>
            <a:r>
              <a:rPr lang="en-US" dirty="0"/>
              <a:t>TechLead – ML Engineer @</a:t>
            </a:r>
            <a:r>
              <a:rPr lang="en-US" dirty="0" err="1"/>
              <a:t>guiChervet</a:t>
            </a:r>
            <a:endParaRPr lang="en-US" dirty="0"/>
          </a:p>
        </p:txBody>
      </p:sp>
      <p:pic>
        <p:nvPicPr>
          <p:cNvPr id="9" name="Image 8">
            <a:extLst>
              <a:ext uri="{FF2B5EF4-FFF2-40B4-BE49-F238E27FC236}">
                <a16:creationId xmlns:a16="http://schemas.microsoft.com/office/drawing/2014/main" id="{D852B093-A241-4FDD-8EE0-13769CEB6F2E}"/>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1" name="Picture 4" descr="Afficher l’image source">
            <a:extLst>
              <a:ext uri="{FF2B5EF4-FFF2-40B4-BE49-F238E27FC236}">
                <a16:creationId xmlns:a16="http://schemas.microsoft.com/office/drawing/2014/main" id="{AA098423-F7B1-4C4A-9F69-2DD819F4D5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Tree>
    <p:extLst>
      <p:ext uri="{BB962C8B-B14F-4D97-AF65-F5344CB8AC3E}">
        <p14:creationId xmlns:p14="http://schemas.microsoft.com/office/powerpoint/2010/main" val="4077668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Franklin Gothic Book" panose="020B0503020102020204"/>
                <a:ea typeface="+mn-ea"/>
                <a:cs typeface="+mn-cs"/>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Franklin Gothic Book" panose="020B0503020102020204"/>
                <a:ea typeface="+mn-ea"/>
                <a:cs typeface="+mn-cs"/>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Franklin Gothic Book" panose="020B0503020102020204"/>
                <a:ea typeface="+mn-ea"/>
                <a:cs typeface="+mn-cs"/>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15287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7D732E-F099-491B-B575-6643D6502A4B}"/>
              </a:ext>
            </a:extLst>
          </p:cNvPr>
          <p:cNvSpPr>
            <a:spLocks noGrp="1"/>
          </p:cNvSpPr>
          <p:nvPr>
            <p:ph type="title"/>
          </p:nvPr>
        </p:nvSpPr>
        <p:spPr>
          <a:xfrm>
            <a:off x="714214" y="441780"/>
            <a:ext cx="10515600" cy="3215820"/>
          </a:xfrm>
          <a:solidFill>
            <a:srgbClr val="7030A0"/>
          </a:solidFill>
        </p:spPr>
        <p:txBody>
          <a:bodyPr>
            <a:normAutofit/>
          </a:bodyPr>
          <a:lstStyle/>
          <a:p>
            <a:pPr algn="ctr"/>
            <a:r>
              <a:rPr lang="fr-FR" sz="6000" dirty="0">
                <a:solidFill>
                  <a:schemeClr val="bg1"/>
                </a:solidFill>
              </a:rPr>
              <a:t>Est-ce que la question aujourd’hui, est encore de savoir si on doit y aller ?</a:t>
            </a:r>
          </a:p>
        </p:txBody>
      </p:sp>
      <p:sp>
        <p:nvSpPr>
          <p:cNvPr id="3" name="Espace réservé du contenu 2">
            <a:extLst>
              <a:ext uri="{FF2B5EF4-FFF2-40B4-BE49-F238E27FC236}">
                <a16:creationId xmlns:a16="http://schemas.microsoft.com/office/drawing/2014/main" id="{AD73DF53-DD4B-4D45-BA8C-AA28A87F43AA}"/>
              </a:ext>
            </a:extLst>
          </p:cNvPr>
          <p:cNvSpPr>
            <a:spLocks noGrp="1"/>
          </p:cNvSpPr>
          <p:nvPr>
            <p:ph idx="1"/>
          </p:nvPr>
        </p:nvSpPr>
        <p:spPr/>
        <p:txBody>
          <a:bodyPr/>
          <a:lstStyle/>
          <a:p>
            <a:endParaRPr lang="fr-FR" dirty="0"/>
          </a:p>
        </p:txBody>
      </p:sp>
      <p:sp>
        <p:nvSpPr>
          <p:cNvPr id="4" name="Titre 1">
            <a:extLst>
              <a:ext uri="{FF2B5EF4-FFF2-40B4-BE49-F238E27FC236}">
                <a16:creationId xmlns:a16="http://schemas.microsoft.com/office/drawing/2014/main" id="{708CE750-4DF0-490C-A2F8-DF0770422E65}"/>
              </a:ext>
            </a:extLst>
          </p:cNvPr>
          <p:cNvSpPr txBox="1">
            <a:spLocks/>
          </p:cNvSpPr>
          <p:nvPr/>
        </p:nvSpPr>
        <p:spPr>
          <a:xfrm>
            <a:off x="838200" y="1738312"/>
            <a:ext cx="10515600" cy="3838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6" name="ZoneTexte 5">
            <a:extLst>
              <a:ext uri="{FF2B5EF4-FFF2-40B4-BE49-F238E27FC236}">
                <a16:creationId xmlns:a16="http://schemas.microsoft.com/office/drawing/2014/main" id="{AC1A14D7-4CBE-4592-BE5A-D41EBC3FDF40}"/>
              </a:ext>
            </a:extLst>
          </p:cNvPr>
          <p:cNvSpPr txBox="1"/>
          <p:nvPr/>
        </p:nvSpPr>
        <p:spPr>
          <a:xfrm>
            <a:off x="3128554" y="4405589"/>
            <a:ext cx="6178730" cy="830997"/>
          </a:xfrm>
          <a:prstGeom prst="rect">
            <a:avLst/>
          </a:prstGeom>
          <a:noFill/>
        </p:spPr>
        <p:txBody>
          <a:bodyPr wrap="square">
            <a:spAutoFit/>
          </a:bodyPr>
          <a:lstStyle/>
          <a:p>
            <a:pPr algn="l" rtl="0" fontAlgn="base"/>
            <a:r>
              <a:rPr lang="fr-FR" sz="2400" b="0" i="0" dirty="0">
                <a:solidFill>
                  <a:srgbClr val="000000"/>
                </a:solidFill>
                <a:effectLst/>
                <a:latin typeface="Calibri" panose="020F0502020204030204" pitchFamily="34" charset="0"/>
              </a:rPr>
              <a:t>« </a:t>
            </a:r>
            <a:r>
              <a:rPr lang="fr-FR" sz="2400" b="0" i="1" dirty="0">
                <a:solidFill>
                  <a:srgbClr val="000000"/>
                </a:solidFill>
                <a:effectLst/>
                <a:latin typeface="Calibri" panose="020F0502020204030204" pitchFamily="34" charset="0"/>
              </a:rPr>
              <a:t>Ce n’est pas les plus gros contre les plus petits mais les plus rapides contre les plus lents »</a:t>
            </a:r>
            <a:endParaRPr lang="fr-FR" sz="2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94734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459AA0-3AB7-4551-BD83-138F8A98EC49}"/>
              </a:ext>
            </a:extLst>
          </p:cNvPr>
          <p:cNvSpPr>
            <a:spLocks noGrp="1"/>
          </p:cNvSpPr>
          <p:nvPr>
            <p:ph type="title"/>
          </p:nvPr>
        </p:nvSpPr>
        <p:spPr>
          <a:xfrm>
            <a:off x="962187" y="872727"/>
            <a:ext cx="10515600" cy="4592320"/>
          </a:xfrm>
        </p:spPr>
        <p:txBody>
          <a:bodyPr/>
          <a:lstStyle/>
          <a:p>
            <a:pPr algn="ctr"/>
            <a:r>
              <a:rPr lang="fr-FR" dirty="0"/>
              <a:t>Quels sont les changements profonds à apporter à notre organisation ?</a:t>
            </a:r>
          </a:p>
        </p:txBody>
      </p:sp>
      <p:sp>
        <p:nvSpPr>
          <p:cNvPr id="3" name="Espace réservé du contenu 2">
            <a:extLst>
              <a:ext uri="{FF2B5EF4-FFF2-40B4-BE49-F238E27FC236}">
                <a16:creationId xmlns:a16="http://schemas.microsoft.com/office/drawing/2014/main" id="{5C971D52-82FF-466D-B0A8-41A3D652EAB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03101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02C558D-3BA5-4E4E-97CF-2AF74B7E35B1}"/>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B74C09A5-EC1D-4D12-81E7-704DC6B913AA}"/>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sp>
        <p:nvSpPr>
          <p:cNvPr id="7" name="ZoneTexte 6">
            <a:extLst>
              <a:ext uri="{FF2B5EF4-FFF2-40B4-BE49-F238E27FC236}">
                <a16:creationId xmlns:a16="http://schemas.microsoft.com/office/drawing/2014/main" id="{8561F3D8-83EB-44F9-816C-E5CBA2341AA7}"/>
              </a:ext>
            </a:extLst>
          </p:cNvPr>
          <p:cNvSpPr txBox="1"/>
          <p:nvPr/>
        </p:nvSpPr>
        <p:spPr>
          <a:xfrm>
            <a:off x="391886" y="3791473"/>
            <a:ext cx="6178730" cy="769441"/>
          </a:xfrm>
          <a:prstGeom prst="rect">
            <a:avLst/>
          </a:prstGeom>
          <a:solidFill>
            <a:schemeClr val="accent5">
              <a:lumMod val="75000"/>
            </a:schemeClr>
          </a:solidFill>
        </p:spPr>
        <p:txBody>
          <a:bodyPr wrap="square">
            <a:spAutoFit/>
          </a:bodyPr>
          <a:lstStyle/>
          <a:p>
            <a:pPr lvl="1" indent="0" algn="ctr">
              <a:buNone/>
            </a:pPr>
            <a:r>
              <a:rPr lang="en-US" sz="4400" dirty="0">
                <a:solidFill>
                  <a:schemeClr val="bg1"/>
                </a:solidFill>
              </a:rPr>
              <a:t>Learn to “Use AI”</a:t>
            </a:r>
          </a:p>
        </p:txBody>
      </p:sp>
      <p:sp>
        <p:nvSpPr>
          <p:cNvPr id="9" name="ZoneTexte 8">
            <a:extLst>
              <a:ext uri="{FF2B5EF4-FFF2-40B4-BE49-F238E27FC236}">
                <a16:creationId xmlns:a16="http://schemas.microsoft.com/office/drawing/2014/main" id="{E351482E-5923-46BE-B076-6AA78F16DF44}"/>
              </a:ext>
            </a:extLst>
          </p:cNvPr>
          <p:cNvSpPr txBox="1"/>
          <p:nvPr/>
        </p:nvSpPr>
        <p:spPr>
          <a:xfrm>
            <a:off x="391886" y="2320558"/>
            <a:ext cx="6178730" cy="769441"/>
          </a:xfrm>
          <a:prstGeom prst="rect">
            <a:avLst/>
          </a:prstGeom>
          <a:solidFill>
            <a:schemeClr val="accent1">
              <a:lumMod val="60000"/>
              <a:lumOff val="40000"/>
            </a:schemeClr>
          </a:solidFill>
        </p:spPr>
        <p:txBody>
          <a:bodyPr wrap="square">
            <a:spAutoFit/>
          </a:bodyPr>
          <a:lstStyle>
            <a:defPPr>
              <a:defRPr lang="en-ES"/>
            </a:defPPr>
            <a:lvl2pPr lvl="1" indent="0">
              <a:buNone/>
              <a:defRPr sz="4400">
                <a:solidFill>
                  <a:schemeClr val="bg1"/>
                </a:solidFill>
              </a:defRPr>
            </a:lvl2pPr>
          </a:lstStyle>
          <a:p>
            <a:pPr lvl="1" algn="ctr"/>
            <a:r>
              <a:rPr lang="en-US" dirty="0"/>
              <a:t>Learn how to “Train AI”</a:t>
            </a:r>
          </a:p>
        </p:txBody>
      </p:sp>
      <p:pic>
        <p:nvPicPr>
          <p:cNvPr id="12" name="Image 11">
            <a:extLst>
              <a:ext uri="{FF2B5EF4-FFF2-40B4-BE49-F238E27FC236}">
                <a16:creationId xmlns:a16="http://schemas.microsoft.com/office/drawing/2014/main" id="{139EACEA-BC58-406D-A856-A1B0E07C8BFC}"/>
              </a:ext>
            </a:extLst>
          </p:cNvPr>
          <p:cNvPicPr>
            <a:picLocks noChangeAspect="1"/>
          </p:cNvPicPr>
          <p:nvPr/>
        </p:nvPicPr>
        <p:blipFill>
          <a:blip r:embed="rId3"/>
          <a:stretch>
            <a:fillRect/>
          </a:stretch>
        </p:blipFill>
        <p:spPr>
          <a:xfrm>
            <a:off x="6923314" y="1342906"/>
            <a:ext cx="4876800" cy="4876800"/>
          </a:xfrm>
          <a:prstGeom prst="rect">
            <a:avLst/>
          </a:prstGeom>
        </p:spPr>
      </p:pic>
      <p:sp>
        <p:nvSpPr>
          <p:cNvPr id="13" name="ZoneTexte 12">
            <a:extLst>
              <a:ext uri="{FF2B5EF4-FFF2-40B4-BE49-F238E27FC236}">
                <a16:creationId xmlns:a16="http://schemas.microsoft.com/office/drawing/2014/main" id="{00EE906C-FF1F-486A-9E14-F249F3180F0D}"/>
              </a:ext>
            </a:extLst>
          </p:cNvPr>
          <p:cNvSpPr txBox="1"/>
          <p:nvPr/>
        </p:nvSpPr>
        <p:spPr>
          <a:xfrm>
            <a:off x="7380514" y="6324600"/>
            <a:ext cx="4258492"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"Human who control a robot“</a:t>
            </a:r>
            <a:endParaRPr lang="en-US" b="0" dirty="0">
              <a:solidFill>
                <a:srgbClr val="000000"/>
              </a:solidFill>
              <a:effectLst/>
              <a:latin typeface="Courier New" panose="02070309020205020404" pitchFamily="49" charset="0"/>
            </a:endParaRPr>
          </a:p>
        </p:txBody>
      </p:sp>
      <p:pic>
        <p:nvPicPr>
          <p:cNvPr id="8" name="Image 7">
            <a:extLst>
              <a:ext uri="{FF2B5EF4-FFF2-40B4-BE49-F238E27FC236}">
                <a16:creationId xmlns:a16="http://schemas.microsoft.com/office/drawing/2014/main" id="{8E556745-666D-4C56-8861-3B6CF6D2F0FD}"/>
              </a:ext>
            </a:extLst>
          </p:cNvPr>
          <p:cNvPicPr>
            <a:picLocks noChangeAspect="1"/>
          </p:cNvPicPr>
          <p:nvPr/>
        </p:nvPicPr>
        <p:blipFill>
          <a:blip r:embed="rId4"/>
          <a:stretch>
            <a:fillRect/>
          </a:stretch>
        </p:blipFill>
        <p:spPr>
          <a:xfrm>
            <a:off x="1943100" y="126603"/>
            <a:ext cx="661194" cy="661194"/>
          </a:xfrm>
          <a:prstGeom prst="rect">
            <a:avLst/>
          </a:prstGeom>
        </p:spPr>
      </p:pic>
    </p:spTree>
    <p:extLst>
      <p:ext uri="{BB962C8B-B14F-4D97-AF65-F5344CB8AC3E}">
        <p14:creationId xmlns:p14="http://schemas.microsoft.com/office/powerpoint/2010/main" val="1425496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D95C571-AD8B-4989-81AD-E15D4E04FB37}"/>
              </a:ext>
            </a:extLst>
          </p:cNvPr>
          <p:cNvSpPr>
            <a:spLocks noGrp="1"/>
          </p:cNvSpPr>
          <p:nvPr>
            <p:ph idx="1"/>
          </p:nvPr>
        </p:nvSpPr>
        <p:spPr/>
        <p:txBody>
          <a:bodyPr/>
          <a:lstStyle/>
          <a:p>
            <a:endParaRPr lang="fr-FR"/>
          </a:p>
        </p:txBody>
      </p:sp>
      <p:sp>
        <p:nvSpPr>
          <p:cNvPr id="5" name="Rectangle 4">
            <a:extLst>
              <a:ext uri="{FF2B5EF4-FFF2-40B4-BE49-F238E27FC236}">
                <a16:creationId xmlns:a16="http://schemas.microsoft.com/office/drawing/2014/main" id="{F3A01E3F-7B4C-4157-A396-D861CB5998A1}"/>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sp>
        <p:nvSpPr>
          <p:cNvPr id="8" name="Espace réservé du contenu 2">
            <a:extLst>
              <a:ext uri="{FF2B5EF4-FFF2-40B4-BE49-F238E27FC236}">
                <a16:creationId xmlns:a16="http://schemas.microsoft.com/office/drawing/2014/main" id="{F889613A-07B9-4443-AF10-A40CE68E5814}"/>
              </a:ext>
            </a:extLst>
          </p:cNvPr>
          <p:cNvSpPr txBox="1">
            <a:spLocks/>
          </p:cNvSpPr>
          <p:nvPr/>
        </p:nvSpPr>
        <p:spPr>
          <a:xfrm>
            <a:off x="742477" y="2468881"/>
            <a:ext cx="6507409" cy="2207306"/>
          </a:xfrm>
          <a:prstGeom prst="rect">
            <a:avLst/>
          </a:prstGeom>
          <a:solidFill>
            <a:schemeClr val="bg2">
              <a:lumMod val="25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bg1"/>
                </a:solidFill>
              </a:rPr>
              <a:t>Information System Data centered</a:t>
            </a:r>
          </a:p>
        </p:txBody>
      </p:sp>
      <p:pic>
        <p:nvPicPr>
          <p:cNvPr id="11" name="Image 10">
            <a:extLst>
              <a:ext uri="{FF2B5EF4-FFF2-40B4-BE49-F238E27FC236}">
                <a16:creationId xmlns:a16="http://schemas.microsoft.com/office/drawing/2014/main" id="{79881341-F59C-4A47-AEA5-D66770E1958B}"/>
              </a:ext>
            </a:extLst>
          </p:cNvPr>
          <p:cNvPicPr>
            <a:picLocks noChangeAspect="1"/>
          </p:cNvPicPr>
          <p:nvPr/>
        </p:nvPicPr>
        <p:blipFill>
          <a:blip r:embed="rId3"/>
          <a:stretch>
            <a:fillRect/>
          </a:stretch>
        </p:blipFill>
        <p:spPr>
          <a:xfrm>
            <a:off x="7691917" y="1515292"/>
            <a:ext cx="3879668" cy="3879668"/>
          </a:xfrm>
          <a:prstGeom prst="rect">
            <a:avLst/>
          </a:prstGeom>
        </p:spPr>
      </p:pic>
      <p:sp>
        <p:nvSpPr>
          <p:cNvPr id="12" name="ZoneTexte 11">
            <a:extLst>
              <a:ext uri="{FF2B5EF4-FFF2-40B4-BE49-F238E27FC236}">
                <a16:creationId xmlns:a16="http://schemas.microsoft.com/office/drawing/2014/main" id="{EE57FA39-4557-4C6B-893D-E696D48D88DA}"/>
              </a:ext>
            </a:extLst>
          </p:cNvPr>
          <p:cNvSpPr txBox="1"/>
          <p:nvPr/>
        </p:nvSpPr>
        <p:spPr>
          <a:xfrm>
            <a:off x="7114723" y="5592076"/>
            <a:ext cx="5625918"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"Information System Data centered"</a:t>
            </a:r>
            <a:endParaRPr lang="en-US" b="0" dirty="0">
              <a:solidFill>
                <a:srgbClr val="000000"/>
              </a:solidFill>
              <a:effectLst/>
              <a:latin typeface="Courier New" panose="02070309020205020404" pitchFamily="49" charset="0"/>
            </a:endParaRPr>
          </a:p>
        </p:txBody>
      </p:sp>
      <p:pic>
        <p:nvPicPr>
          <p:cNvPr id="7" name="Image 6">
            <a:extLst>
              <a:ext uri="{FF2B5EF4-FFF2-40B4-BE49-F238E27FC236}">
                <a16:creationId xmlns:a16="http://schemas.microsoft.com/office/drawing/2014/main" id="{788691A0-63A0-4834-88C6-E4AF639F302A}"/>
              </a:ext>
            </a:extLst>
          </p:cNvPr>
          <p:cNvPicPr>
            <a:picLocks noChangeAspect="1"/>
          </p:cNvPicPr>
          <p:nvPr/>
        </p:nvPicPr>
        <p:blipFill>
          <a:blip r:embed="rId4"/>
          <a:stretch>
            <a:fillRect/>
          </a:stretch>
        </p:blipFill>
        <p:spPr>
          <a:xfrm>
            <a:off x="2921000" y="126603"/>
            <a:ext cx="661194" cy="661194"/>
          </a:xfrm>
          <a:prstGeom prst="rect">
            <a:avLst/>
          </a:prstGeom>
        </p:spPr>
      </p:pic>
    </p:spTree>
    <p:extLst>
      <p:ext uri="{BB962C8B-B14F-4D97-AF65-F5344CB8AC3E}">
        <p14:creationId xmlns:p14="http://schemas.microsoft.com/office/powerpoint/2010/main" val="27409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C639DCF-FAA9-42DE-A51F-EDB204A8425F}"/>
              </a:ext>
            </a:extLst>
          </p:cNvPr>
          <p:cNvSpPr>
            <a:spLocks noGrp="1"/>
          </p:cNvSpPr>
          <p:nvPr>
            <p:ph idx="1"/>
          </p:nvPr>
        </p:nvSpPr>
        <p:spPr/>
        <p:txBody>
          <a:bodyPr/>
          <a:lstStyle/>
          <a:p>
            <a:endParaRPr lang="fr-FR"/>
          </a:p>
        </p:txBody>
      </p:sp>
      <p:sp>
        <p:nvSpPr>
          <p:cNvPr id="5" name="Rectangle 4">
            <a:extLst>
              <a:ext uri="{FF2B5EF4-FFF2-40B4-BE49-F238E27FC236}">
                <a16:creationId xmlns:a16="http://schemas.microsoft.com/office/drawing/2014/main" id="{208CA952-E2B9-457D-9DCC-EC2E0445211F}"/>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sp>
        <p:nvSpPr>
          <p:cNvPr id="12" name="ZoneTexte 11">
            <a:extLst>
              <a:ext uri="{FF2B5EF4-FFF2-40B4-BE49-F238E27FC236}">
                <a16:creationId xmlns:a16="http://schemas.microsoft.com/office/drawing/2014/main" id="{40B518AC-FE96-49AB-8C02-F9D99C1A3440}"/>
              </a:ext>
            </a:extLst>
          </p:cNvPr>
          <p:cNvSpPr txBox="1"/>
          <p:nvPr/>
        </p:nvSpPr>
        <p:spPr>
          <a:xfrm>
            <a:off x="3666128" y="6257111"/>
            <a:ext cx="5625918"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"flower on a table inside a forest"</a:t>
            </a:r>
            <a:endParaRPr lang="en-US" b="0" dirty="0">
              <a:solidFill>
                <a:srgbClr val="000000"/>
              </a:solidFill>
              <a:effectLst/>
              <a:latin typeface="Courier New" panose="02070309020205020404" pitchFamily="49" charset="0"/>
            </a:endParaRPr>
          </a:p>
        </p:txBody>
      </p:sp>
      <p:pic>
        <p:nvPicPr>
          <p:cNvPr id="16" name="Image 15">
            <a:extLst>
              <a:ext uri="{FF2B5EF4-FFF2-40B4-BE49-F238E27FC236}">
                <a16:creationId xmlns:a16="http://schemas.microsoft.com/office/drawing/2014/main" id="{299F0887-7618-4D55-BEEF-85419058C449}"/>
              </a:ext>
            </a:extLst>
          </p:cNvPr>
          <p:cNvPicPr>
            <a:picLocks noChangeAspect="1"/>
          </p:cNvPicPr>
          <p:nvPr/>
        </p:nvPicPr>
        <p:blipFill>
          <a:blip r:embed="rId3"/>
          <a:stretch>
            <a:fillRect/>
          </a:stretch>
        </p:blipFill>
        <p:spPr>
          <a:xfrm>
            <a:off x="3657600" y="1304111"/>
            <a:ext cx="4876800" cy="4876800"/>
          </a:xfrm>
          <a:prstGeom prst="rect">
            <a:avLst/>
          </a:prstGeom>
        </p:spPr>
      </p:pic>
      <p:pic>
        <p:nvPicPr>
          <p:cNvPr id="6" name="Image 5">
            <a:extLst>
              <a:ext uri="{FF2B5EF4-FFF2-40B4-BE49-F238E27FC236}">
                <a16:creationId xmlns:a16="http://schemas.microsoft.com/office/drawing/2014/main" id="{DE9E5E88-7D84-475D-B6BB-7A74CE891CDD}"/>
              </a:ext>
            </a:extLst>
          </p:cNvPr>
          <p:cNvPicPr>
            <a:picLocks noChangeAspect="1"/>
          </p:cNvPicPr>
          <p:nvPr/>
        </p:nvPicPr>
        <p:blipFill>
          <a:blip r:embed="rId4"/>
          <a:stretch>
            <a:fillRect/>
          </a:stretch>
        </p:blipFill>
        <p:spPr>
          <a:xfrm>
            <a:off x="2654300" y="126603"/>
            <a:ext cx="661194" cy="661194"/>
          </a:xfrm>
          <a:prstGeom prst="rect">
            <a:avLst/>
          </a:prstGeom>
        </p:spPr>
      </p:pic>
    </p:spTree>
    <p:extLst>
      <p:ext uri="{BB962C8B-B14F-4D97-AF65-F5344CB8AC3E}">
        <p14:creationId xmlns:p14="http://schemas.microsoft.com/office/powerpoint/2010/main" val="2571641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1802674" y="574766"/>
            <a:ext cx="9431383" cy="5146766"/>
          </a:xfrm>
          <a:solidFill>
            <a:schemeClr val="tx1">
              <a:lumMod val="50000"/>
            </a:schemeClr>
          </a:solidFill>
        </p:spPr>
        <p:txBody>
          <a:bodyPr>
            <a:normAutofit/>
          </a:bodyPr>
          <a:lstStyle/>
          <a:p>
            <a:pPr algn="ctr"/>
            <a:r>
              <a:rPr lang="en-US" dirty="0">
                <a:solidFill>
                  <a:schemeClr val="bg1"/>
                </a:solidFill>
              </a:rPr>
              <a:t>Et </a:t>
            </a:r>
            <a:r>
              <a:rPr lang="en-US" dirty="0" err="1">
                <a:solidFill>
                  <a:schemeClr val="bg1"/>
                </a:solidFill>
              </a:rPr>
              <a:t>vous</a:t>
            </a:r>
            <a:r>
              <a:rPr lang="en-US" dirty="0">
                <a:solidFill>
                  <a:schemeClr val="bg1"/>
                </a:solidFill>
              </a:rPr>
              <a:t> dans </a:t>
            </a:r>
            <a:r>
              <a:rPr lang="en-US" dirty="0" err="1">
                <a:solidFill>
                  <a:schemeClr val="bg1"/>
                </a:solidFill>
              </a:rPr>
              <a:t>tous</a:t>
            </a:r>
            <a:r>
              <a:rPr lang="en-US" dirty="0">
                <a:solidFill>
                  <a:schemeClr val="bg1"/>
                </a:solidFill>
              </a:rPr>
              <a:t> </a:t>
            </a:r>
            <a:r>
              <a:rPr lang="en-US" dirty="0" err="1">
                <a:solidFill>
                  <a:schemeClr val="bg1"/>
                </a:solidFill>
              </a:rPr>
              <a:t>cela</a:t>
            </a:r>
            <a:r>
              <a:rPr lang="en-US" dirty="0">
                <a:solidFill>
                  <a:schemeClr val="bg1"/>
                </a:solidFill>
              </a:rPr>
              <a:t>, </a:t>
            </a:r>
            <a:r>
              <a:rPr lang="fr-FR" dirty="0">
                <a:solidFill>
                  <a:schemeClr val="bg1"/>
                </a:solidFill>
              </a:rPr>
              <a:t>quels sont les changements auxquels vous êtes vraiment préparé ?</a:t>
            </a:r>
            <a:endParaRPr lang="en-US" dirty="0">
              <a:solidFill>
                <a:schemeClr val="bg1"/>
              </a:solidFill>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ZoneTexte 3">
            <a:extLst>
              <a:ext uri="{FF2B5EF4-FFF2-40B4-BE49-F238E27FC236}">
                <a16:creationId xmlns:a16="http://schemas.microsoft.com/office/drawing/2014/main" id="{CD3FAB17-104C-4FD7-BDF7-6CA8C0D14455}"/>
              </a:ext>
            </a:extLst>
          </p:cNvPr>
          <p:cNvSpPr txBox="1"/>
          <p:nvPr/>
        </p:nvSpPr>
        <p:spPr>
          <a:xfrm>
            <a:off x="3705406" y="5990846"/>
            <a:ext cx="5625918" cy="584775"/>
          </a:xfrm>
          <a:prstGeom prst="rect">
            <a:avLst/>
          </a:prstGeom>
          <a:noFill/>
        </p:spPr>
        <p:txBody>
          <a:bodyPr wrap="square">
            <a:spAutoFit/>
          </a:bodyPr>
          <a:lstStyle/>
          <a:p>
            <a:pPr algn="ctr"/>
            <a:r>
              <a:rPr lang="en-US" sz="3200" dirty="0">
                <a:solidFill>
                  <a:srgbClr val="A31515"/>
                </a:solidFill>
                <a:latin typeface="Courier New" panose="02070309020205020404" pitchFamily="49" charset="0"/>
              </a:rPr>
              <a:t>Question ?</a:t>
            </a:r>
            <a:endParaRPr lang="en-US" sz="32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384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5BC7F-0511-4038-B70D-BF8A416245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55653C3-17F4-491D-A276-26E2BEB035F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4015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239572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A8267F-9C3E-42C0-AE8B-DBE3E4C6F13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4BC4D70-4F5C-45E7-AF26-D6AD89074CD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088481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43140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435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26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3" y="6315075"/>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a:noFill/>
        </p:spPr>
        <p:txBody>
          <a:bodyPr lIns="90000">
            <a:noAutofit/>
          </a:body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a:p>
            <a:pPr marL="658350" indent="-658350">
              <a:lnSpc>
                <a:spcPct val="100000"/>
              </a:lnSpc>
              <a:spcBef>
                <a:spcPts val="3400"/>
              </a:spcBef>
              <a:buFont typeface="+mj-lt"/>
              <a:buAutoNum type="arabicParenR"/>
            </a:pPr>
            <a:endParaRPr lang="en-US" sz="4800" dirty="0">
              <a:solidFill>
                <a:schemeClr val="accent6">
                  <a:lumMod val="75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252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a:noFill/>
        </p:spPr>
        <p:txBody>
          <a:bodyPr lIns="90000">
            <a:noAutofit/>
          </a:body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a:p>
            <a:pPr marL="658350" indent="-658350">
              <a:lnSpc>
                <a:spcPct val="100000"/>
              </a:lnSpc>
              <a:spcBef>
                <a:spcPts val="3400"/>
              </a:spcBef>
              <a:buFont typeface="+mj-lt"/>
              <a:buAutoNum type="arabicParenR"/>
            </a:pPr>
            <a:endParaRPr lang="en-US" sz="4800" dirty="0">
              <a:solidFill>
                <a:schemeClr val="accent6">
                  <a:lumMod val="75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3353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14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812649"/>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812649"/>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812649"/>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2509538"/>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812650"/>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791329"/>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2509537"/>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2508673"/>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2518006"/>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2508673"/>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810204"/>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5653511"/>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823083"/>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811620"/>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4363740"/>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20" name="Image 19">
            <a:extLst>
              <a:ext uri="{FF2B5EF4-FFF2-40B4-BE49-F238E27FC236}">
                <a16:creationId xmlns:a16="http://schemas.microsoft.com/office/drawing/2014/main" id="{6F853A3C-2787-4884-AE0C-7472A7115200}"/>
              </a:ext>
            </a:extLst>
          </p:cNvPr>
          <p:cNvPicPr>
            <a:picLocks noChangeAspect="1"/>
          </p:cNvPicPr>
          <p:nvPr/>
        </p:nvPicPr>
        <p:blipFill>
          <a:blip r:embed="rId2"/>
          <a:stretch>
            <a:fillRect/>
          </a:stretch>
        </p:blipFill>
        <p:spPr>
          <a:xfrm>
            <a:off x="3078601" y="1068467"/>
            <a:ext cx="531587" cy="436347"/>
          </a:xfrm>
          <a:prstGeom prst="rect">
            <a:avLst/>
          </a:prstGeom>
        </p:spPr>
      </p:pic>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cxnSp>
        <p:nvCxnSpPr>
          <p:cNvPr id="22" name="Connecteur droit avec flèche 26">
            <a:extLst>
              <a:ext uri="{FF2B5EF4-FFF2-40B4-BE49-F238E27FC236}">
                <a16:creationId xmlns:a16="http://schemas.microsoft.com/office/drawing/2014/main" id="{B9F68737-229C-46A9-807F-2940F0615FF9}"/>
              </a:ext>
            </a:extLst>
          </p:cNvPr>
          <p:cNvCxnSpPr>
            <a:cxnSpLocks/>
          </p:cNvCxnSpPr>
          <p:nvPr/>
        </p:nvCxnSpPr>
        <p:spPr>
          <a:xfrm flipH="1" flipV="1">
            <a:off x="3784450" y="1190060"/>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Connecteur droit avec flèche 26">
            <a:extLst>
              <a:ext uri="{FF2B5EF4-FFF2-40B4-BE49-F238E27FC236}">
                <a16:creationId xmlns:a16="http://schemas.microsoft.com/office/drawing/2014/main" id="{F6346CB7-12A0-40C6-A42B-A26A18365B93}"/>
              </a:ext>
            </a:extLst>
          </p:cNvPr>
          <p:cNvCxnSpPr>
            <a:cxnSpLocks/>
          </p:cNvCxnSpPr>
          <p:nvPr/>
        </p:nvCxnSpPr>
        <p:spPr>
          <a:xfrm flipH="1">
            <a:off x="1934684" y="1190060"/>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Changement c’est vivant</a:t>
            </a:r>
          </a:p>
        </p:txBody>
      </p:sp>
    </p:spTree>
    <p:extLst>
      <p:ext uri="{BB962C8B-B14F-4D97-AF65-F5344CB8AC3E}">
        <p14:creationId xmlns:p14="http://schemas.microsoft.com/office/powerpoint/2010/main" val="3029956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D293E"/>
                </a:solidFill>
                <a:effectLst/>
                <a:uLnTx/>
                <a:uFillTx/>
                <a:latin typeface="Franklin Gothic Book" panose="020B0503020102020204"/>
                <a:ea typeface="+mn-ea"/>
                <a:cs typeface="+mn-cs"/>
              </a:rPr>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66A85A83-329E-4EFE-9C53-BF55EE12BBF4}"/>
              </a:ext>
            </a:extLst>
          </p:cNvPr>
          <p:cNvPicPr>
            <a:picLocks noChangeAspect="1"/>
          </p:cNvPicPr>
          <p:nvPr/>
        </p:nvPicPr>
        <p:blipFill>
          <a:blip r:embed="rId2"/>
          <a:stretch>
            <a:fillRect/>
          </a:stretch>
        </p:blipFill>
        <p:spPr>
          <a:xfrm>
            <a:off x="5495880" y="1507252"/>
            <a:ext cx="5813386" cy="3738880"/>
          </a:xfrm>
          <a:prstGeom prst="rect">
            <a:avLst/>
          </a:prstGeom>
        </p:spPr>
      </p:pic>
    </p:spTree>
    <p:extLst>
      <p:ext uri="{BB962C8B-B14F-4D97-AF65-F5344CB8AC3E}">
        <p14:creationId xmlns:p14="http://schemas.microsoft.com/office/powerpoint/2010/main" val="14633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D293E"/>
                </a:solidFill>
                <a:effectLst/>
                <a:uLnTx/>
                <a:uFillTx/>
                <a:latin typeface="Franklin Gothic Book" panose="020B0503020102020204"/>
                <a:ea typeface="+mn-ea"/>
                <a:cs typeface="+mn-cs"/>
              </a:rPr>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772433" y="5301397"/>
            <a:ext cx="1576072" cy="923330"/>
          </a:xfrm>
          <a:prstGeom prst="rect">
            <a:avLst/>
          </a:prstGeom>
          <a:noFill/>
        </p:spPr>
        <p:txBody>
          <a:bodyPr wrap="none" rtlCol="0">
            <a:spAutoFit/>
          </a:bodyPr>
          <a:lstStyle/>
          <a:p>
            <a:r>
              <a:rPr lang="en-US" sz="5400" dirty="0">
                <a:solidFill>
                  <a:schemeClr val="bg2">
                    <a:lumMod val="25000"/>
                  </a:schemeClr>
                </a:solidFill>
              </a:rPr>
              <a:t>Data</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4254676" y="377081"/>
            <a:ext cx="2785058" cy="923330"/>
          </a:xfrm>
          <a:prstGeom prst="rect">
            <a:avLst/>
          </a:prstGeom>
          <a:noFill/>
        </p:spPr>
        <p:txBody>
          <a:bodyPr wrap="none" rtlCol="0">
            <a:spAutoFit/>
          </a:bodyPr>
          <a:lstStyle/>
          <a:p>
            <a:r>
              <a:rPr lang="en-US" sz="5400" dirty="0">
                <a:solidFill>
                  <a:schemeClr val="bg2">
                    <a:lumMod val="25000"/>
                  </a:schemeClr>
                </a:solidFill>
              </a:rPr>
              <a:t>Software</a:t>
            </a:r>
          </a:p>
        </p:txBody>
      </p:sp>
    </p:spTree>
    <p:extLst>
      <p:ext uri="{BB962C8B-B14F-4D97-AF65-F5344CB8AC3E}">
        <p14:creationId xmlns:p14="http://schemas.microsoft.com/office/powerpoint/2010/main" val="676867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4498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8735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526462" y="2003391"/>
            <a:ext cx="1120726" cy="56841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rPr>
              <a:t>eceiver</a:t>
            </a:r>
          </a:p>
        </p:txBody>
      </p:sp>
      <p:sp>
        <p:nvSpPr>
          <p:cNvPr id="42" name="Rounded Rectangle 41">
            <a:extLst>
              <a:ext uri="{FF2B5EF4-FFF2-40B4-BE49-F238E27FC236}">
                <a16:creationId xmlns:a16="http://schemas.microsoft.com/office/drawing/2014/main" id="{A1770982-514D-AA4D-B52F-678A72964006}"/>
              </a:ext>
            </a:extLst>
          </p:cNvPr>
          <p:cNvSpPr/>
          <p:nvPr/>
        </p:nvSpPr>
        <p:spPr>
          <a:xfrm>
            <a:off x="521100" y="3688491"/>
            <a:ext cx="1120726" cy="5684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E</a:t>
            </a:r>
            <a:r>
              <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rPr>
              <a:t>xtract-eml</a:t>
            </a:r>
          </a:p>
        </p:txBody>
      </p:sp>
      <p:sp>
        <p:nvSpPr>
          <p:cNvPr id="43" name="Rounded Rectangle 42">
            <a:extLst>
              <a:ext uri="{FF2B5EF4-FFF2-40B4-BE49-F238E27FC236}">
                <a16:creationId xmlns:a16="http://schemas.microsoft.com/office/drawing/2014/main" id="{C6384377-4089-414F-B40B-156346E5A870}"/>
              </a:ext>
            </a:extLst>
          </p:cNvPr>
          <p:cNvSpPr/>
          <p:nvPr/>
        </p:nvSpPr>
        <p:spPr>
          <a:xfrm>
            <a:off x="2773148" y="4553464"/>
            <a:ext cx="1120726" cy="5684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Calibri" panose="020F0502020204030204"/>
                <a:ea typeface="+mn-ea"/>
                <a:cs typeface="+mn-cs"/>
              </a:rPr>
              <a:t>T</a:t>
            </a:r>
            <a:r>
              <a:rPr kumimoji="0" lang="en-FR" sz="1400" b="0" i="0" u="none" strike="noStrike" kern="1200" cap="none" spc="0" normalizeH="0" baseline="0" noProof="0">
                <a:ln>
                  <a:noFill/>
                </a:ln>
                <a:solidFill>
                  <a:prstClr val="black"/>
                </a:solidFill>
                <a:effectLst/>
                <a:uLnTx/>
                <a:uFillTx/>
                <a:latin typeface="Calibri" panose="020F0502020204030204"/>
                <a:ea typeface="+mn-ea"/>
                <a:cs typeface="+mn-cs"/>
              </a:rPr>
              <a:t>ext-extract</a:t>
            </a: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a:extLst>
              <a:ext uri="{FF2B5EF4-FFF2-40B4-BE49-F238E27FC236}">
                <a16:creationId xmlns:a16="http://schemas.microsoft.com/office/drawing/2014/main" id="{EBFDEA97-101E-9147-AB68-432885BA4552}"/>
              </a:ext>
            </a:extLst>
          </p:cNvPr>
          <p:cNvSpPr/>
          <p:nvPr/>
        </p:nvSpPr>
        <p:spPr>
          <a:xfrm>
            <a:off x="2761013" y="3006705"/>
            <a:ext cx="1120726" cy="56841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rPr>
              <a:t>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5300812" y="2674581"/>
            <a:ext cx="1120726" cy="56841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Calibri" panose="020F0502020204030204"/>
                <a:ea typeface="+mn-ea"/>
                <a:cs typeface="+mn-cs"/>
              </a:rPr>
              <a:t>O</a:t>
            </a:r>
            <a:r>
              <a:rPr kumimoji="0" lang="en-FR" sz="1400" b="0" i="0" u="none" strike="noStrike" kern="1200" cap="none" spc="0" normalizeH="0" baseline="0" noProof="0">
                <a:ln>
                  <a:noFill/>
                </a:ln>
                <a:solidFill>
                  <a:prstClr val="black"/>
                </a:solidFill>
                <a:effectLst/>
                <a:uLnTx/>
                <a:uFillTx/>
                <a:latin typeface="Calibri" panose="020F0502020204030204"/>
                <a:ea typeface="+mn-ea"/>
                <a:cs typeface="+mn-cs"/>
              </a:rPr>
              <a:t>cr</a:t>
            </a: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10282598" y="3733370"/>
            <a:ext cx="1120726" cy="5684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rPr>
              <a:t>rediction</a:t>
            </a:r>
            <a:r>
              <a:rPr kumimoji="0" lang="fr-FR" sz="1400" b="0" i="0" u="none" strike="noStrike" kern="1200" cap="none" spc="0" normalizeH="0" baseline="0" noProof="0" dirty="0">
                <a:ln>
                  <a:noFill/>
                </a:ln>
                <a:solidFill>
                  <a:prstClr val="black"/>
                </a:solidFill>
                <a:effectLst/>
                <a:uLnTx/>
                <a:uFillTx/>
                <a:latin typeface="Calibri" panose="020F0502020204030204"/>
                <a:ea typeface="+mn-ea"/>
                <a:cs typeface="+mn-cs"/>
              </a:rPr>
              <a:t> Ramiv2</a:t>
            </a: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CD22CE5D-2ED6-694E-9F51-AE349922B1B4}"/>
              </a:ext>
            </a:extLst>
          </p:cNvPr>
          <p:cNvSpPr/>
          <p:nvPr/>
        </p:nvSpPr>
        <p:spPr>
          <a:xfrm>
            <a:off x="793378" y="3040393"/>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sp>
        <p:nvSpPr>
          <p:cNvPr id="56" name="Rectangle 55">
            <a:extLst>
              <a:ext uri="{FF2B5EF4-FFF2-40B4-BE49-F238E27FC236}">
                <a16:creationId xmlns:a16="http://schemas.microsoft.com/office/drawing/2014/main" id="{EF220E26-8344-1E43-872F-A5E11A03423E}"/>
              </a:ext>
            </a:extLst>
          </p:cNvPr>
          <p:cNvSpPr/>
          <p:nvPr/>
        </p:nvSpPr>
        <p:spPr>
          <a:xfrm>
            <a:off x="1944988" y="3152383"/>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sp>
        <p:nvSpPr>
          <p:cNvPr id="57" name="Rectangle 56">
            <a:extLst>
              <a:ext uri="{FF2B5EF4-FFF2-40B4-BE49-F238E27FC236}">
                <a16:creationId xmlns:a16="http://schemas.microsoft.com/office/drawing/2014/main" id="{2070C867-570D-7145-B0E9-76A7FAFB61C2}"/>
              </a:ext>
            </a:extLst>
          </p:cNvPr>
          <p:cNvSpPr/>
          <p:nvPr/>
        </p:nvSpPr>
        <p:spPr>
          <a:xfrm>
            <a:off x="4308486" y="281739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sp>
        <p:nvSpPr>
          <p:cNvPr id="58" name="Rectangle 57">
            <a:extLst>
              <a:ext uri="{FF2B5EF4-FFF2-40B4-BE49-F238E27FC236}">
                <a16:creationId xmlns:a16="http://schemas.microsoft.com/office/drawing/2014/main" id="{A8DE67CF-6AD5-5B43-B1A5-C203A0F50E92}"/>
              </a:ext>
            </a:extLst>
          </p:cNvPr>
          <p:cNvSpPr/>
          <p:nvPr/>
        </p:nvSpPr>
        <p:spPr>
          <a:xfrm>
            <a:off x="1944987" y="469936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6761228" y="387926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cxnSp>
        <p:nvCxnSpPr>
          <p:cNvPr id="5" name="Straight Arrow Connector 4">
            <a:extLst>
              <a:ext uri="{FF2B5EF4-FFF2-40B4-BE49-F238E27FC236}">
                <a16:creationId xmlns:a16="http://schemas.microsoft.com/office/drawing/2014/main" id="{77CEEC96-C484-B84B-AA58-245286E9C5B0}"/>
              </a:ext>
            </a:extLst>
          </p:cNvPr>
          <p:cNvCxnSpPr>
            <a:cxnSpLocks/>
            <a:stCxn id="2" idx="2"/>
            <a:endCxn id="55" idx="0"/>
          </p:cNvCxnSpPr>
          <p:nvPr/>
        </p:nvCxnSpPr>
        <p:spPr>
          <a:xfrm>
            <a:off x="1086825" y="2571803"/>
            <a:ext cx="1437" cy="46859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AD0AF46D-8528-3E44-AF03-2AEF48A099EC}"/>
              </a:ext>
            </a:extLst>
          </p:cNvPr>
          <p:cNvCxnSpPr>
            <a:cxnSpLocks/>
            <a:stCxn id="42" idx="0"/>
            <a:endCxn id="55" idx="2"/>
          </p:cNvCxnSpPr>
          <p:nvPr/>
        </p:nvCxnSpPr>
        <p:spPr>
          <a:xfrm flipV="1">
            <a:off x="1081463" y="3317010"/>
            <a:ext cx="6799" cy="37148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F7B1E4D8-CC71-7549-90AF-750274FBB33D}"/>
              </a:ext>
            </a:extLst>
          </p:cNvPr>
          <p:cNvCxnSpPr>
            <a:cxnSpLocks/>
            <a:stCxn id="42" idx="3"/>
            <a:endCxn id="56" idx="1"/>
          </p:cNvCxnSpPr>
          <p:nvPr/>
        </p:nvCxnSpPr>
        <p:spPr>
          <a:xfrm flipV="1">
            <a:off x="1641826" y="3290692"/>
            <a:ext cx="303162" cy="6820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A3D44DCA-CD71-3544-90C1-9936CF23824A}"/>
              </a:ext>
            </a:extLst>
          </p:cNvPr>
          <p:cNvSpPr txBox="1"/>
          <p:nvPr/>
        </p:nvSpPr>
        <p:spPr>
          <a:xfrm>
            <a:off x="1756153" y="2799094"/>
            <a:ext cx="967434" cy="2766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Calibri" panose="020F0502020204030204"/>
                <a:ea typeface="+mn-ea"/>
                <a:cs typeface="+mn-cs"/>
              </a:rPr>
              <a:t>Pdfs,images</a:t>
            </a:r>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76B22B49-4AB0-6647-BD0E-EFC3F92C2FFE}"/>
              </a:ext>
            </a:extLst>
          </p:cNvPr>
          <p:cNvSpPr txBox="1"/>
          <p:nvPr/>
        </p:nvSpPr>
        <p:spPr>
          <a:xfrm>
            <a:off x="1778347" y="4975978"/>
            <a:ext cx="9674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doc, docx, xlsx..</a:t>
            </a:r>
          </a:p>
        </p:txBody>
      </p:sp>
      <p:cxnSp>
        <p:nvCxnSpPr>
          <p:cNvPr id="69" name="Straight Arrow Connector 68">
            <a:extLst>
              <a:ext uri="{FF2B5EF4-FFF2-40B4-BE49-F238E27FC236}">
                <a16:creationId xmlns:a16="http://schemas.microsoft.com/office/drawing/2014/main" id="{4055217C-B51E-DC40-A9A9-92F16C3543A4}"/>
              </a:ext>
            </a:extLst>
          </p:cNvPr>
          <p:cNvCxnSpPr>
            <a:cxnSpLocks/>
            <a:stCxn id="42" idx="3"/>
            <a:endCxn id="58" idx="1"/>
          </p:cNvCxnSpPr>
          <p:nvPr/>
        </p:nvCxnSpPr>
        <p:spPr>
          <a:xfrm>
            <a:off x="1641826" y="3972697"/>
            <a:ext cx="303161" cy="8649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1"/>
            <a:endCxn id="56" idx="3"/>
          </p:cNvCxnSpPr>
          <p:nvPr/>
        </p:nvCxnSpPr>
        <p:spPr>
          <a:xfrm flipH="1" flipV="1">
            <a:off x="2534755" y="3290692"/>
            <a:ext cx="226258" cy="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71C7EA33-0CDE-8B4E-9E28-A1BB71D023F9}"/>
              </a:ext>
            </a:extLst>
          </p:cNvPr>
          <p:cNvCxnSpPr>
            <a:cxnSpLocks/>
            <a:stCxn id="43" idx="1"/>
            <a:endCxn id="58" idx="3"/>
          </p:cNvCxnSpPr>
          <p:nvPr/>
        </p:nvCxnSpPr>
        <p:spPr>
          <a:xfrm flipH="1">
            <a:off x="2534754" y="4837670"/>
            <a:ext cx="238394" cy="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1"/>
            <a:endCxn id="57" idx="3"/>
          </p:cNvCxnSpPr>
          <p:nvPr/>
        </p:nvCxnSpPr>
        <p:spPr>
          <a:xfrm flipH="1" flipV="1">
            <a:off x="4898253" y="2955700"/>
            <a:ext cx="402559" cy="30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3"/>
            <a:endCxn id="57" idx="1"/>
          </p:cNvCxnSpPr>
          <p:nvPr/>
        </p:nvCxnSpPr>
        <p:spPr>
          <a:xfrm flipV="1">
            <a:off x="3881739" y="2955700"/>
            <a:ext cx="426747" cy="3352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AD7D6172-D230-2544-9F28-D1B4E54B4947}"/>
              </a:ext>
            </a:extLst>
          </p:cNvPr>
          <p:cNvCxnSpPr>
            <a:cxnSpLocks/>
            <a:stCxn id="43" idx="3"/>
            <a:endCxn id="59" idx="1"/>
          </p:cNvCxnSpPr>
          <p:nvPr/>
        </p:nvCxnSpPr>
        <p:spPr>
          <a:xfrm flipV="1">
            <a:off x="3893874" y="4017578"/>
            <a:ext cx="2867354" cy="8200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a:off x="6421538" y="2958787"/>
            <a:ext cx="339690" cy="105879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4FDA69FC-9DB8-694A-897D-CCEEB7C70EE3}"/>
              </a:ext>
            </a:extLst>
          </p:cNvPr>
          <p:cNvCxnSpPr>
            <a:cxnSpLocks/>
            <a:stCxn id="44" idx="3"/>
            <a:endCxn id="59" idx="1"/>
          </p:cNvCxnSpPr>
          <p:nvPr/>
        </p:nvCxnSpPr>
        <p:spPr>
          <a:xfrm>
            <a:off x="3881739" y="3290911"/>
            <a:ext cx="2879489" cy="7266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a:off x="9822087" y="4017576"/>
            <a:ext cx="46051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a:extLst>
              <a:ext uri="{FF2B5EF4-FFF2-40B4-BE49-F238E27FC236}">
                <a16:creationId xmlns:a16="http://schemas.microsoft.com/office/drawing/2014/main" id="{8DC9F9C0-19AE-7A48-97AB-A538A157A695}"/>
              </a:ext>
            </a:extLst>
          </p:cNvPr>
          <p:cNvCxnSpPr>
            <a:cxnSpLocks/>
            <a:stCxn id="46" idx="0"/>
            <a:endCxn id="102" idx="2"/>
          </p:cNvCxnSpPr>
          <p:nvPr/>
        </p:nvCxnSpPr>
        <p:spPr>
          <a:xfrm flipV="1">
            <a:off x="10842961" y="3271225"/>
            <a:ext cx="0" cy="4621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9359D9EC-B458-5143-8526-822029A35A9A}"/>
              </a:ext>
            </a:extLst>
          </p:cNvPr>
          <p:cNvSpPr txBox="1"/>
          <p:nvPr/>
        </p:nvSpPr>
        <p:spPr>
          <a:xfrm>
            <a:off x="10174060" y="2809560"/>
            <a:ext cx="13378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1200" b="0" i="0" u="none" strike="noStrike" kern="1200" cap="none" spc="0" normalizeH="0" baseline="0" noProof="0" dirty="0">
                <a:ln>
                  <a:noFill/>
                </a:ln>
                <a:solidFill>
                  <a:prstClr val="black"/>
                </a:solidFill>
                <a:effectLst/>
                <a:uLnTx/>
                <a:uFillTx/>
                <a:latin typeface="Calibri" panose="020F0502020204030204"/>
                <a:ea typeface="+mn-ea"/>
                <a:cs typeface="+mn-cs"/>
              </a:rPr>
              <a:t>Vers le hub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1200" b="0" i="0" u="none" strike="noStrike" kern="1200" cap="none" spc="0" normalizeH="0" baseline="0" noProof="0" dirty="0">
                <a:ln>
                  <a:noFill/>
                </a:ln>
                <a:solidFill>
                  <a:prstClr val="black"/>
                </a:solidFill>
                <a:effectLst/>
                <a:uLnTx/>
                <a:uFillTx/>
                <a:latin typeface="Calibri" panose="020F0502020204030204"/>
                <a:ea typeface="+mn-ea"/>
                <a:cs typeface="+mn-cs"/>
              </a:rPr>
              <a:t>(callback ou kafka)</a:t>
            </a:r>
          </a:p>
        </p:txBody>
      </p:sp>
      <p:sp>
        <p:nvSpPr>
          <p:cNvPr id="50" name="Rounded Rectangle 45">
            <a:extLst>
              <a:ext uri="{FF2B5EF4-FFF2-40B4-BE49-F238E27FC236}">
                <a16:creationId xmlns:a16="http://schemas.microsoft.com/office/drawing/2014/main" id="{F098898E-7602-4329-BAD8-4DFEF596A8BA}"/>
              </a:ext>
            </a:extLst>
          </p:cNvPr>
          <p:cNvSpPr/>
          <p:nvPr/>
        </p:nvSpPr>
        <p:spPr>
          <a:xfrm>
            <a:off x="7715404" y="3733371"/>
            <a:ext cx="1120726" cy="5684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Calibri" panose="020F0502020204030204"/>
                <a:ea typeface="+mn-ea"/>
                <a:cs typeface="+mn-cs"/>
              </a:rPr>
              <a:t>Enrichment</a:t>
            </a: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7350995" y="4017577"/>
            <a:ext cx="3644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9232320" y="387926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a:off x="8836130" y="4017577"/>
            <a:ext cx="396190" cy="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2" name="Straight Arrow Connector 68">
            <a:extLst>
              <a:ext uri="{FF2B5EF4-FFF2-40B4-BE49-F238E27FC236}">
                <a16:creationId xmlns:a16="http://schemas.microsoft.com/office/drawing/2014/main" id="{875CC1AC-BFFF-42DA-8573-91737CE70B2B}"/>
              </a:ext>
            </a:extLst>
          </p:cNvPr>
          <p:cNvCxnSpPr>
            <a:cxnSpLocks/>
            <a:stCxn id="42" idx="3"/>
            <a:endCxn id="59" idx="1"/>
          </p:cNvCxnSpPr>
          <p:nvPr/>
        </p:nvCxnSpPr>
        <p:spPr>
          <a:xfrm>
            <a:off x="1641826" y="3972697"/>
            <a:ext cx="5119402" cy="4488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ounded Rectangle 1">
            <a:extLst>
              <a:ext uri="{FF2B5EF4-FFF2-40B4-BE49-F238E27FC236}">
                <a16:creationId xmlns:a16="http://schemas.microsoft.com/office/drawing/2014/main" id="{C9051518-BDF1-4617-9E54-DCE0C79BB590}"/>
              </a:ext>
            </a:extLst>
          </p:cNvPr>
          <p:cNvSpPr/>
          <p:nvPr/>
        </p:nvSpPr>
        <p:spPr>
          <a:xfrm>
            <a:off x="10259756" y="1645287"/>
            <a:ext cx="1166410" cy="58076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Calibri" panose="020F0502020204030204"/>
                <a:ea typeface="+mn-ea"/>
                <a:cs typeface="+mn-cs"/>
              </a:rPr>
              <a:t>Orchestrator</a:t>
            </a: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7" name="Straight Arrow Connector 97">
            <a:extLst>
              <a:ext uri="{FF2B5EF4-FFF2-40B4-BE49-F238E27FC236}">
                <a16:creationId xmlns:a16="http://schemas.microsoft.com/office/drawing/2014/main" id="{97935916-5243-437F-8776-F16FDB071CF8}"/>
              </a:ext>
            </a:extLst>
          </p:cNvPr>
          <p:cNvCxnSpPr>
            <a:cxnSpLocks/>
            <a:stCxn id="36" idx="2"/>
            <a:endCxn id="102" idx="0"/>
          </p:cNvCxnSpPr>
          <p:nvPr/>
        </p:nvCxnSpPr>
        <p:spPr>
          <a:xfrm>
            <a:off x="10842961" y="2226053"/>
            <a:ext cx="0" cy="58350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FR"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738128" y="692679"/>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flipH="1">
            <a:off x="1086825" y="1373978"/>
            <a:ext cx="1436" cy="629413"/>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4">
            <a:extLst>
              <a:ext uri="{FF2B5EF4-FFF2-40B4-BE49-F238E27FC236}">
                <a16:creationId xmlns:a16="http://schemas.microsoft.com/office/drawing/2014/main" id="{3A4EDDA2-E76B-41FC-AE0E-9B7813B9CAEC}"/>
              </a:ext>
            </a:extLst>
          </p:cNvPr>
          <p:cNvCxnSpPr>
            <a:cxnSpLocks/>
            <a:stCxn id="2" idx="2"/>
            <a:endCxn id="56" idx="1"/>
          </p:cNvCxnSpPr>
          <p:nvPr/>
        </p:nvCxnSpPr>
        <p:spPr>
          <a:xfrm>
            <a:off x="1086825" y="2571803"/>
            <a:ext cx="858163" cy="71888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74711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err="1"/>
              <a:t>Estimate</a:t>
            </a:r>
            <a:r>
              <a:rPr lang="fr-FR" sz="3600" dirty="0"/>
              <a:t> 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 +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Tree>
    <p:extLst>
      <p:ext uri="{BB962C8B-B14F-4D97-AF65-F5344CB8AC3E}">
        <p14:creationId xmlns:p14="http://schemas.microsoft.com/office/powerpoint/2010/main" val="2057509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58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F5839A-C6D2-4CE1-8968-978A86D8E904}"/>
              </a:ext>
            </a:extLst>
          </p:cNvPr>
          <p:cNvSpPr>
            <a:spLocks noGrp="1"/>
          </p:cNvSpPr>
          <p:nvPr>
            <p:ph type="title"/>
          </p:nvPr>
        </p:nvSpPr>
        <p:spPr>
          <a:xfrm>
            <a:off x="1112519" y="68808"/>
            <a:ext cx="9361442" cy="1325563"/>
          </a:xfrm>
        </p:spPr>
        <p:txBody>
          <a:bodyPr>
            <a:normAutofit/>
          </a:bodyPr>
          <a:lstStyle/>
          <a:p>
            <a:pPr algn="ctr"/>
            <a:r>
              <a:rPr lang="fr-FR" sz="6600" dirty="0"/>
              <a:t>The promise of IA</a:t>
            </a:r>
          </a:p>
        </p:txBody>
      </p:sp>
      <p:sp>
        <p:nvSpPr>
          <p:cNvPr id="3" name="Espace réservé du contenu 2">
            <a:extLst>
              <a:ext uri="{FF2B5EF4-FFF2-40B4-BE49-F238E27FC236}">
                <a16:creationId xmlns:a16="http://schemas.microsoft.com/office/drawing/2014/main" id="{DD3274C0-8804-4A04-8727-F35E1B52D648}"/>
              </a:ext>
            </a:extLst>
          </p:cNvPr>
          <p:cNvSpPr>
            <a:spLocks noGrp="1"/>
          </p:cNvSpPr>
          <p:nvPr>
            <p:ph idx="1"/>
          </p:nvPr>
        </p:nvSpPr>
        <p:spPr/>
        <p:txBody>
          <a:bodyPr/>
          <a:lstStyle/>
          <a:p>
            <a:endParaRPr lang="fr-FR"/>
          </a:p>
        </p:txBody>
      </p:sp>
      <p:pic>
        <p:nvPicPr>
          <p:cNvPr id="2050" name="Picture 2">
            <a:extLst>
              <a:ext uri="{FF2B5EF4-FFF2-40B4-BE49-F238E27FC236}">
                <a16:creationId xmlns:a16="http://schemas.microsoft.com/office/drawing/2014/main" id="{237524DC-8F28-42EF-9AA8-4619E354C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12" y="2018827"/>
            <a:ext cx="2381250" cy="3048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0382C0CE-30A6-4C20-86BD-794F8295C7FA}"/>
              </a:ext>
            </a:extLst>
          </p:cNvPr>
          <p:cNvSpPr txBox="1"/>
          <p:nvPr/>
        </p:nvSpPr>
        <p:spPr>
          <a:xfrm>
            <a:off x="4517988" y="6419860"/>
            <a:ext cx="2550503" cy="369332"/>
          </a:xfrm>
          <a:prstGeom prst="rect">
            <a:avLst/>
          </a:prstGeom>
          <a:noFill/>
        </p:spPr>
        <p:txBody>
          <a:bodyPr wrap="square">
            <a:spAutoFit/>
          </a:bodyPr>
          <a:lstStyle/>
          <a:p>
            <a:r>
              <a:rPr lang="fr-FR" dirty="0">
                <a:hlinkClick r:id="rId4"/>
              </a:rPr>
              <a:t>https://huggingface.co/</a:t>
            </a:r>
            <a:endParaRPr lang="fr-FR" dirty="0"/>
          </a:p>
        </p:txBody>
      </p:sp>
      <p:sp>
        <p:nvSpPr>
          <p:cNvPr id="8" name="ZoneTexte 7">
            <a:extLst>
              <a:ext uri="{FF2B5EF4-FFF2-40B4-BE49-F238E27FC236}">
                <a16:creationId xmlns:a16="http://schemas.microsoft.com/office/drawing/2014/main" id="{81BAE055-0A63-417C-8FA0-BD14073C8BC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4">
            <a:extLst>
              <a:ext uri="{FF2B5EF4-FFF2-40B4-BE49-F238E27FC236}">
                <a16:creationId xmlns:a16="http://schemas.microsoft.com/office/drawing/2014/main" id="{D5238DC4-4635-4CE4-AB94-14B55D4A8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4469" y="2018827"/>
            <a:ext cx="2954215" cy="295421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53A7C24F-07B8-4674-A5C3-4D1A1DA81DEB}"/>
              </a:ext>
            </a:extLst>
          </p:cNvPr>
          <p:cNvPicPr>
            <a:picLocks noChangeAspect="1"/>
          </p:cNvPicPr>
          <p:nvPr/>
        </p:nvPicPr>
        <p:blipFill>
          <a:blip r:embed="rId6"/>
          <a:stretch>
            <a:fillRect/>
          </a:stretch>
        </p:blipFill>
        <p:spPr>
          <a:xfrm>
            <a:off x="4143454" y="2397627"/>
            <a:ext cx="3905091" cy="2196614"/>
          </a:xfrm>
          <a:prstGeom prst="rect">
            <a:avLst/>
          </a:prstGeom>
        </p:spPr>
      </p:pic>
    </p:spTree>
    <p:extLst>
      <p:ext uri="{BB962C8B-B14F-4D97-AF65-F5344CB8AC3E}">
        <p14:creationId xmlns:p14="http://schemas.microsoft.com/office/powerpoint/2010/main" val="148072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9655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717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289611" y="596417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747042" y="6412131"/>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50977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316840"/>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17180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17180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811057"/>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811056"/>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881732"/>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73669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73669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375949"/>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375948"/>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134985"/>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414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126733" y="1616264"/>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33F123-CB79-4484-8565-EE8D1BA5004F}"/>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10" name="Image 9">
            <a:extLst>
              <a:ext uri="{FF2B5EF4-FFF2-40B4-BE49-F238E27FC236}">
                <a16:creationId xmlns:a16="http://schemas.microsoft.com/office/drawing/2014/main" id="{674BFD47-4A3A-473C-BDE3-BABBFE5A28CA}"/>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27303</TotalTime>
  <Words>2426</Words>
  <Application>Microsoft Office PowerPoint</Application>
  <PresentationFormat>Grand écran</PresentationFormat>
  <Paragraphs>653</Paragraphs>
  <Slides>51</Slides>
  <Notes>19</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51</vt:i4>
      </vt:variant>
    </vt:vector>
  </HeadingPairs>
  <TitlesOfParts>
    <vt:vector size="61" baseType="lpstr">
      <vt:lpstr>Arial</vt:lpstr>
      <vt:lpstr>Calibri</vt:lpstr>
      <vt:lpstr>Calibri Light</vt:lpstr>
      <vt:lpstr>Century Gothic</vt:lpstr>
      <vt:lpstr>Courier New</vt:lpstr>
      <vt:lpstr>Franklin Gothic Book</vt:lpstr>
      <vt:lpstr>Franklin Gothic Medium</vt:lpstr>
      <vt:lpstr>Segoe UI</vt:lpstr>
      <vt:lpstr>Office Theme</vt:lpstr>
      <vt:lpstr>2_Office Theme</vt:lpstr>
      <vt:lpstr>Présentation PowerPoint</vt:lpstr>
      <vt:lpstr>Présentation PowerPoint</vt:lpstr>
      <vt:lpstr>Présentation PowerPoint</vt:lpstr>
      <vt:lpstr>Présentation PowerPoint</vt:lpstr>
      <vt:lpstr>The promise of IA</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Est-ce que la question aujourd’hui, est encore de savoir si on doit y aller ?</vt:lpstr>
      <vt:lpstr>Quels sont les changements profonds à apporter à notre organisation ?</vt:lpstr>
      <vt:lpstr>Présentation PowerPoint</vt:lpstr>
      <vt:lpstr>Présentation PowerPoint</vt:lpstr>
      <vt:lpstr>Présentation PowerPoint</vt:lpstr>
      <vt:lpstr>Et vous dans tous cela, quels sont les changements auxquels vous êtes vraiment préparé ?</vt:lpstr>
      <vt:lpstr>Présentation PowerPoint</vt:lpstr>
      <vt:lpstr>Présentation PowerPoint</vt:lpstr>
      <vt:lpstr>Conclusion</vt:lpstr>
      <vt:lpstr>Thank you </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Email classification</vt:lpstr>
      <vt:lpstr>Présentation PowerPoint</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Dataset of 20 000 files</vt:lpstr>
      <vt:lpstr>Data drift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1113</cp:revision>
  <dcterms:created xsi:type="dcterms:W3CDTF">2020-11-18T10:41:47Z</dcterms:created>
  <dcterms:modified xsi:type="dcterms:W3CDTF">2022-11-08T21:12:51Z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2022-11-08T21:12:51Z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b5b94357-6644-4fe3-a0c4-c7ca405a9421</vt:lpwstr>
  </property>
  <property fmtid="{D5CDD505-2E9C-101B-9397-08002B2CF9AE}" pid="9" name="MSIP_Label_65722654-0696-4b8f-bb0e-68bcd3f909d4_ContentBits">
    <vt:lpwstr>3</vt:lpwstr>
  </property>
</Properties>
</file>